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2"/>
  </p:sldMasterIdLst>
  <p:notesMasterIdLst>
    <p:notesMasterId r:id="rId21"/>
  </p:notesMasterIdLst>
  <p:sldIdLst>
    <p:sldId id="256" r:id="rId3"/>
    <p:sldId id="269" r:id="rId4"/>
    <p:sldId id="257" r:id="rId5"/>
    <p:sldId id="276" r:id="rId6"/>
    <p:sldId id="259" r:id="rId7"/>
    <p:sldId id="277" r:id="rId8"/>
    <p:sldId id="258" r:id="rId9"/>
    <p:sldId id="275" r:id="rId10"/>
    <p:sldId id="270" r:id="rId11"/>
    <p:sldId id="278" r:id="rId12"/>
    <p:sldId id="273" r:id="rId13"/>
    <p:sldId id="267" r:id="rId14"/>
    <p:sldId id="268" r:id="rId15"/>
    <p:sldId id="274" r:id="rId16"/>
    <p:sldId id="271" r:id="rId17"/>
    <p:sldId id="265" r:id="rId18"/>
    <p:sldId id="279" r:id="rId19"/>
    <p:sldId id="272"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56" autoAdjust="0"/>
    <p:restoredTop sz="94660"/>
  </p:normalViewPr>
  <p:slideViewPr>
    <p:cSldViewPr>
      <p:cViewPr>
        <p:scale>
          <a:sx n="77" d="100"/>
          <a:sy n="77" d="100"/>
        </p:scale>
        <p:origin x="-948"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4DCB66-0DD5-4A23-BA8E-2D065ECA7D02}" type="doc">
      <dgm:prSet loTypeId="urn:microsoft.com/office/officeart/2005/8/layout/orgChart1" loCatId="hierarchy" qsTypeId="urn:microsoft.com/office/officeart/2005/8/quickstyle/simple4" qsCatId="simple" csTypeId="urn:microsoft.com/office/officeart/2005/8/colors/accent1_2" csCatId="accent1" phldr="1"/>
      <dgm:spPr/>
      <dgm:t>
        <a:bodyPr/>
        <a:lstStyle/>
        <a:p>
          <a:endParaRPr lang="en-US"/>
        </a:p>
      </dgm:t>
    </dgm:pt>
    <dgm:pt modelId="{DAB6C33D-C42A-4D56-A52A-39F10511A6D8}">
      <dgm:prSet phldrT="[Text]"/>
      <dgm:spPr/>
      <dgm:t>
        <a:bodyPr/>
        <a:lstStyle/>
        <a:p>
          <a:r>
            <a:rPr lang="en-GB" noProof="0" dirty="0" smtClean="0"/>
            <a:t>Organisation</a:t>
          </a:r>
          <a:r>
            <a:rPr lang="en-US" dirty="0" smtClean="0"/>
            <a:t> Strategy</a:t>
          </a:r>
          <a:endParaRPr lang="en-US" dirty="0"/>
        </a:p>
      </dgm:t>
    </dgm:pt>
    <dgm:pt modelId="{5BEC9FF3-2975-4E0A-A246-43E01F19E6FC}" type="parTrans" cxnId="{AED2F8C7-F736-466A-93D6-E91B8FD3D67B}">
      <dgm:prSet/>
      <dgm:spPr/>
      <dgm:t>
        <a:bodyPr/>
        <a:lstStyle/>
        <a:p>
          <a:endParaRPr lang="en-US"/>
        </a:p>
      </dgm:t>
    </dgm:pt>
    <dgm:pt modelId="{BD0B0EEA-4AFF-483C-95A6-FA2772B998F3}" type="sibTrans" cxnId="{AED2F8C7-F736-466A-93D6-E91B8FD3D67B}">
      <dgm:prSet/>
      <dgm:spPr/>
      <dgm:t>
        <a:bodyPr/>
        <a:lstStyle/>
        <a:p>
          <a:endParaRPr lang="en-US"/>
        </a:p>
      </dgm:t>
    </dgm:pt>
    <dgm:pt modelId="{A4672D5F-1F2E-460C-986D-0DF24CC02BEA}">
      <dgm:prSet phldrT="[Text]"/>
      <dgm:spPr/>
      <dgm:t>
        <a:bodyPr/>
        <a:lstStyle/>
        <a:p>
          <a:r>
            <a:rPr lang="en-US" dirty="0" smtClean="0"/>
            <a:t>Financial Plan</a:t>
          </a:r>
          <a:endParaRPr lang="en-US" dirty="0"/>
        </a:p>
      </dgm:t>
    </dgm:pt>
    <dgm:pt modelId="{1A325A36-0154-4FB3-A16E-29F2F5D28C6B}" type="parTrans" cxnId="{DD2AC96C-4DFB-421C-BA3D-C7287DAD6847}">
      <dgm:prSet/>
      <dgm:spPr/>
      <dgm:t>
        <a:bodyPr/>
        <a:lstStyle/>
        <a:p>
          <a:endParaRPr lang="en-US" dirty="0"/>
        </a:p>
      </dgm:t>
    </dgm:pt>
    <dgm:pt modelId="{AF67D3C1-AD1F-48B6-BD00-FC678D96C94F}" type="sibTrans" cxnId="{DD2AC96C-4DFB-421C-BA3D-C7287DAD6847}">
      <dgm:prSet/>
      <dgm:spPr/>
      <dgm:t>
        <a:bodyPr/>
        <a:lstStyle/>
        <a:p>
          <a:endParaRPr lang="en-US"/>
        </a:p>
      </dgm:t>
    </dgm:pt>
    <dgm:pt modelId="{844C70FC-D994-4797-9C5D-D3E848A5D5FC}">
      <dgm:prSet phldrT="[Text]"/>
      <dgm:spPr/>
      <dgm:t>
        <a:bodyPr/>
        <a:lstStyle/>
        <a:p>
          <a:r>
            <a:rPr lang="en-US" dirty="0" smtClean="0"/>
            <a:t>Operational Plan</a:t>
          </a:r>
          <a:endParaRPr lang="en-US" dirty="0"/>
        </a:p>
      </dgm:t>
    </dgm:pt>
    <dgm:pt modelId="{7174427A-1B67-439B-B076-06F0C0FFDFE3}" type="parTrans" cxnId="{BF1EC51E-336E-419C-B67D-389D402E0D96}">
      <dgm:prSet/>
      <dgm:spPr/>
      <dgm:t>
        <a:bodyPr/>
        <a:lstStyle/>
        <a:p>
          <a:endParaRPr lang="en-US" dirty="0"/>
        </a:p>
      </dgm:t>
    </dgm:pt>
    <dgm:pt modelId="{80E526A6-DFD9-472D-AF92-D44742D56BF7}" type="sibTrans" cxnId="{BF1EC51E-336E-419C-B67D-389D402E0D96}">
      <dgm:prSet/>
      <dgm:spPr/>
      <dgm:t>
        <a:bodyPr/>
        <a:lstStyle/>
        <a:p>
          <a:endParaRPr lang="en-US"/>
        </a:p>
      </dgm:t>
    </dgm:pt>
    <dgm:pt modelId="{F94C1147-59D6-41CD-9D17-E82A505600FE}">
      <dgm:prSet phldrT="[Text]"/>
      <dgm:spPr/>
      <dgm:t>
        <a:bodyPr/>
        <a:lstStyle/>
        <a:p>
          <a:r>
            <a:rPr lang="en-US" dirty="0" smtClean="0"/>
            <a:t>Sales &amp; Marketing </a:t>
          </a:r>
          <a:br>
            <a:rPr lang="en-US" dirty="0" smtClean="0"/>
          </a:br>
          <a:r>
            <a:rPr lang="en-US" dirty="0" smtClean="0"/>
            <a:t>Plan</a:t>
          </a:r>
          <a:endParaRPr lang="en-US" dirty="0"/>
        </a:p>
      </dgm:t>
    </dgm:pt>
    <dgm:pt modelId="{866DD2BC-6CCC-4F26-A6A6-6F6D9D4EDA4E}" type="parTrans" cxnId="{51ACA8A8-942A-40F4-A84E-59468AE6F2AE}">
      <dgm:prSet/>
      <dgm:spPr/>
      <dgm:t>
        <a:bodyPr/>
        <a:lstStyle/>
        <a:p>
          <a:endParaRPr lang="en-US" dirty="0"/>
        </a:p>
      </dgm:t>
    </dgm:pt>
    <dgm:pt modelId="{73AF20FB-1249-49D0-8770-53C18F7C20BA}" type="sibTrans" cxnId="{51ACA8A8-942A-40F4-A84E-59468AE6F2AE}">
      <dgm:prSet/>
      <dgm:spPr/>
      <dgm:t>
        <a:bodyPr/>
        <a:lstStyle/>
        <a:p>
          <a:endParaRPr lang="en-US"/>
        </a:p>
      </dgm:t>
    </dgm:pt>
    <dgm:pt modelId="{6E43293D-B0F9-4C85-8E23-EF720BF87B80}" type="pres">
      <dgm:prSet presAssocID="{094DCB66-0DD5-4A23-BA8E-2D065ECA7D02}" presName="hierChild1" presStyleCnt="0">
        <dgm:presLayoutVars>
          <dgm:orgChart val="1"/>
          <dgm:chPref val="1"/>
          <dgm:dir/>
          <dgm:animOne val="branch"/>
          <dgm:animLvl val="lvl"/>
          <dgm:resizeHandles/>
        </dgm:presLayoutVars>
      </dgm:prSet>
      <dgm:spPr/>
      <dgm:t>
        <a:bodyPr/>
        <a:lstStyle/>
        <a:p>
          <a:endParaRPr lang="en-US"/>
        </a:p>
      </dgm:t>
    </dgm:pt>
    <dgm:pt modelId="{12DB12A1-B0A2-4921-B84F-7EC5940727CD}" type="pres">
      <dgm:prSet presAssocID="{DAB6C33D-C42A-4D56-A52A-39F10511A6D8}" presName="hierRoot1" presStyleCnt="0">
        <dgm:presLayoutVars>
          <dgm:hierBranch val="init"/>
        </dgm:presLayoutVars>
      </dgm:prSet>
      <dgm:spPr/>
      <dgm:t>
        <a:bodyPr/>
        <a:lstStyle/>
        <a:p>
          <a:endParaRPr lang="en-US"/>
        </a:p>
      </dgm:t>
    </dgm:pt>
    <dgm:pt modelId="{4B7077AB-FE1C-4581-8C22-46238318CB2B}" type="pres">
      <dgm:prSet presAssocID="{DAB6C33D-C42A-4D56-A52A-39F10511A6D8}" presName="rootComposite1" presStyleCnt="0"/>
      <dgm:spPr/>
      <dgm:t>
        <a:bodyPr/>
        <a:lstStyle/>
        <a:p>
          <a:endParaRPr lang="en-US"/>
        </a:p>
      </dgm:t>
    </dgm:pt>
    <dgm:pt modelId="{A50E43BC-63F3-4304-B140-856CCF0CAEC5}" type="pres">
      <dgm:prSet presAssocID="{DAB6C33D-C42A-4D56-A52A-39F10511A6D8}" presName="rootText1" presStyleLbl="node0" presStyleIdx="0" presStyleCnt="1">
        <dgm:presLayoutVars>
          <dgm:chPref val="3"/>
        </dgm:presLayoutVars>
      </dgm:prSet>
      <dgm:spPr/>
      <dgm:t>
        <a:bodyPr/>
        <a:lstStyle/>
        <a:p>
          <a:endParaRPr lang="en-US"/>
        </a:p>
      </dgm:t>
    </dgm:pt>
    <dgm:pt modelId="{8B893AB7-87A1-4759-AAC0-114122C9C4EF}" type="pres">
      <dgm:prSet presAssocID="{DAB6C33D-C42A-4D56-A52A-39F10511A6D8}" presName="rootConnector1" presStyleLbl="node1" presStyleIdx="0" presStyleCnt="0"/>
      <dgm:spPr/>
      <dgm:t>
        <a:bodyPr/>
        <a:lstStyle/>
        <a:p>
          <a:endParaRPr lang="en-US"/>
        </a:p>
      </dgm:t>
    </dgm:pt>
    <dgm:pt modelId="{FA2E9A79-CFCC-4942-9EA8-B919537E1958}" type="pres">
      <dgm:prSet presAssocID="{DAB6C33D-C42A-4D56-A52A-39F10511A6D8}" presName="hierChild2" presStyleCnt="0"/>
      <dgm:spPr/>
      <dgm:t>
        <a:bodyPr/>
        <a:lstStyle/>
        <a:p>
          <a:endParaRPr lang="en-US"/>
        </a:p>
      </dgm:t>
    </dgm:pt>
    <dgm:pt modelId="{0C1ECC8D-3937-4520-AF21-244EC9D5E276}" type="pres">
      <dgm:prSet presAssocID="{1A325A36-0154-4FB3-A16E-29F2F5D28C6B}" presName="Name37" presStyleLbl="parChTrans1D2" presStyleIdx="0" presStyleCnt="3"/>
      <dgm:spPr/>
      <dgm:t>
        <a:bodyPr/>
        <a:lstStyle/>
        <a:p>
          <a:endParaRPr lang="en-US"/>
        </a:p>
      </dgm:t>
    </dgm:pt>
    <dgm:pt modelId="{36D3563B-8F86-414B-A63D-C165B1A0728D}" type="pres">
      <dgm:prSet presAssocID="{A4672D5F-1F2E-460C-986D-0DF24CC02BEA}" presName="hierRoot2" presStyleCnt="0">
        <dgm:presLayoutVars>
          <dgm:hierBranch val="init"/>
        </dgm:presLayoutVars>
      </dgm:prSet>
      <dgm:spPr/>
      <dgm:t>
        <a:bodyPr/>
        <a:lstStyle/>
        <a:p>
          <a:endParaRPr lang="en-US"/>
        </a:p>
      </dgm:t>
    </dgm:pt>
    <dgm:pt modelId="{FC32B282-C933-49CF-9F76-6532F93B7A5B}" type="pres">
      <dgm:prSet presAssocID="{A4672D5F-1F2E-460C-986D-0DF24CC02BEA}" presName="rootComposite" presStyleCnt="0"/>
      <dgm:spPr/>
      <dgm:t>
        <a:bodyPr/>
        <a:lstStyle/>
        <a:p>
          <a:endParaRPr lang="en-US"/>
        </a:p>
      </dgm:t>
    </dgm:pt>
    <dgm:pt modelId="{8EB0203A-9D22-4852-8297-2536A164DD37}" type="pres">
      <dgm:prSet presAssocID="{A4672D5F-1F2E-460C-986D-0DF24CC02BEA}" presName="rootText" presStyleLbl="node2" presStyleIdx="0" presStyleCnt="3">
        <dgm:presLayoutVars>
          <dgm:chPref val="3"/>
        </dgm:presLayoutVars>
      </dgm:prSet>
      <dgm:spPr/>
      <dgm:t>
        <a:bodyPr/>
        <a:lstStyle/>
        <a:p>
          <a:endParaRPr lang="en-US"/>
        </a:p>
      </dgm:t>
    </dgm:pt>
    <dgm:pt modelId="{3496DFE6-74CB-4CFB-B06D-F12F087177E5}" type="pres">
      <dgm:prSet presAssocID="{A4672D5F-1F2E-460C-986D-0DF24CC02BEA}" presName="rootConnector" presStyleLbl="node2" presStyleIdx="0" presStyleCnt="3"/>
      <dgm:spPr/>
      <dgm:t>
        <a:bodyPr/>
        <a:lstStyle/>
        <a:p>
          <a:endParaRPr lang="en-US"/>
        </a:p>
      </dgm:t>
    </dgm:pt>
    <dgm:pt modelId="{B0ED2BFD-63B9-4F75-B660-096617152665}" type="pres">
      <dgm:prSet presAssocID="{A4672D5F-1F2E-460C-986D-0DF24CC02BEA}" presName="hierChild4" presStyleCnt="0"/>
      <dgm:spPr/>
      <dgm:t>
        <a:bodyPr/>
        <a:lstStyle/>
        <a:p>
          <a:endParaRPr lang="en-US"/>
        </a:p>
      </dgm:t>
    </dgm:pt>
    <dgm:pt modelId="{491D27ED-8AFF-4C5D-8366-46C9065CD54E}" type="pres">
      <dgm:prSet presAssocID="{A4672D5F-1F2E-460C-986D-0DF24CC02BEA}" presName="hierChild5" presStyleCnt="0"/>
      <dgm:spPr/>
      <dgm:t>
        <a:bodyPr/>
        <a:lstStyle/>
        <a:p>
          <a:endParaRPr lang="en-US"/>
        </a:p>
      </dgm:t>
    </dgm:pt>
    <dgm:pt modelId="{DEF97A20-05A8-4389-B5AE-E3A236F08447}" type="pres">
      <dgm:prSet presAssocID="{7174427A-1B67-439B-B076-06F0C0FFDFE3}" presName="Name37" presStyleLbl="parChTrans1D2" presStyleIdx="1" presStyleCnt="3"/>
      <dgm:spPr/>
      <dgm:t>
        <a:bodyPr/>
        <a:lstStyle/>
        <a:p>
          <a:endParaRPr lang="en-US"/>
        </a:p>
      </dgm:t>
    </dgm:pt>
    <dgm:pt modelId="{586BB870-D0A5-4178-B2DD-A85C67FCA8A7}" type="pres">
      <dgm:prSet presAssocID="{844C70FC-D994-4797-9C5D-D3E848A5D5FC}" presName="hierRoot2" presStyleCnt="0">
        <dgm:presLayoutVars>
          <dgm:hierBranch val="init"/>
        </dgm:presLayoutVars>
      </dgm:prSet>
      <dgm:spPr/>
      <dgm:t>
        <a:bodyPr/>
        <a:lstStyle/>
        <a:p>
          <a:endParaRPr lang="en-US"/>
        </a:p>
      </dgm:t>
    </dgm:pt>
    <dgm:pt modelId="{72B132ED-0577-4857-92A0-161E0250B88D}" type="pres">
      <dgm:prSet presAssocID="{844C70FC-D994-4797-9C5D-D3E848A5D5FC}" presName="rootComposite" presStyleCnt="0"/>
      <dgm:spPr/>
      <dgm:t>
        <a:bodyPr/>
        <a:lstStyle/>
        <a:p>
          <a:endParaRPr lang="en-US"/>
        </a:p>
      </dgm:t>
    </dgm:pt>
    <dgm:pt modelId="{F4A5D182-C7C8-405C-A8F1-68556E893770}" type="pres">
      <dgm:prSet presAssocID="{844C70FC-D994-4797-9C5D-D3E848A5D5FC}" presName="rootText" presStyleLbl="node2" presStyleIdx="1" presStyleCnt="3">
        <dgm:presLayoutVars>
          <dgm:chPref val="3"/>
        </dgm:presLayoutVars>
      </dgm:prSet>
      <dgm:spPr/>
      <dgm:t>
        <a:bodyPr/>
        <a:lstStyle/>
        <a:p>
          <a:endParaRPr lang="en-US"/>
        </a:p>
      </dgm:t>
    </dgm:pt>
    <dgm:pt modelId="{DC4E533C-D44F-4A0D-9242-58ACD9EAF7A7}" type="pres">
      <dgm:prSet presAssocID="{844C70FC-D994-4797-9C5D-D3E848A5D5FC}" presName="rootConnector" presStyleLbl="node2" presStyleIdx="1" presStyleCnt="3"/>
      <dgm:spPr/>
      <dgm:t>
        <a:bodyPr/>
        <a:lstStyle/>
        <a:p>
          <a:endParaRPr lang="en-US"/>
        </a:p>
      </dgm:t>
    </dgm:pt>
    <dgm:pt modelId="{014DAA31-E50B-419E-A173-36C4D9CADFCB}" type="pres">
      <dgm:prSet presAssocID="{844C70FC-D994-4797-9C5D-D3E848A5D5FC}" presName="hierChild4" presStyleCnt="0"/>
      <dgm:spPr/>
      <dgm:t>
        <a:bodyPr/>
        <a:lstStyle/>
        <a:p>
          <a:endParaRPr lang="en-US"/>
        </a:p>
      </dgm:t>
    </dgm:pt>
    <dgm:pt modelId="{14C9E9CB-B78E-4E75-A19D-97062ED1004F}" type="pres">
      <dgm:prSet presAssocID="{844C70FC-D994-4797-9C5D-D3E848A5D5FC}" presName="hierChild5" presStyleCnt="0"/>
      <dgm:spPr/>
      <dgm:t>
        <a:bodyPr/>
        <a:lstStyle/>
        <a:p>
          <a:endParaRPr lang="en-US"/>
        </a:p>
      </dgm:t>
    </dgm:pt>
    <dgm:pt modelId="{305D9418-E2A8-4C51-A14A-222A7A355D72}" type="pres">
      <dgm:prSet presAssocID="{866DD2BC-6CCC-4F26-A6A6-6F6D9D4EDA4E}" presName="Name37" presStyleLbl="parChTrans1D2" presStyleIdx="2" presStyleCnt="3"/>
      <dgm:spPr/>
      <dgm:t>
        <a:bodyPr/>
        <a:lstStyle/>
        <a:p>
          <a:endParaRPr lang="en-US"/>
        </a:p>
      </dgm:t>
    </dgm:pt>
    <dgm:pt modelId="{E9934DAE-46B0-4202-B432-1C07EBD5021E}" type="pres">
      <dgm:prSet presAssocID="{F94C1147-59D6-41CD-9D17-E82A505600FE}" presName="hierRoot2" presStyleCnt="0">
        <dgm:presLayoutVars>
          <dgm:hierBranch val="init"/>
        </dgm:presLayoutVars>
      </dgm:prSet>
      <dgm:spPr/>
      <dgm:t>
        <a:bodyPr/>
        <a:lstStyle/>
        <a:p>
          <a:endParaRPr lang="en-US"/>
        </a:p>
      </dgm:t>
    </dgm:pt>
    <dgm:pt modelId="{A62F1A9A-DF25-4136-9990-04CB50E75B5D}" type="pres">
      <dgm:prSet presAssocID="{F94C1147-59D6-41CD-9D17-E82A505600FE}" presName="rootComposite" presStyleCnt="0"/>
      <dgm:spPr/>
      <dgm:t>
        <a:bodyPr/>
        <a:lstStyle/>
        <a:p>
          <a:endParaRPr lang="en-US"/>
        </a:p>
      </dgm:t>
    </dgm:pt>
    <dgm:pt modelId="{1A40611C-853B-4509-B41B-40C5DC2BD998}" type="pres">
      <dgm:prSet presAssocID="{F94C1147-59D6-41CD-9D17-E82A505600FE}" presName="rootText" presStyleLbl="node2" presStyleIdx="2" presStyleCnt="3">
        <dgm:presLayoutVars>
          <dgm:chPref val="3"/>
        </dgm:presLayoutVars>
      </dgm:prSet>
      <dgm:spPr/>
      <dgm:t>
        <a:bodyPr/>
        <a:lstStyle/>
        <a:p>
          <a:endParaRPr lang="en-US"/>
        </a:p>
      </dgm:t>
    </dgm:pt>
    <dgm:pt modelId="{A08D0E76-A41B-4FAE-861B-1CE2F3885EEC}" type="pres">
      <dgm:prSet presAssocID="{F94C1147-59D6-41CD-9D17-E82A505600FE}" presName="rootConnector" presStyleLbl="node2" presStyleIdx="2" presStyleCnt="3"/>
      <dgm:spPr/>
      <dgm:t>
        <a:bodyPr/>
        <a:lstStyle/>
        <a:p>
          <a:endParaRPr lang="en-US"/>
        </a:p>
      </dgm:t>
    </dgm:pt>
    <dgm:pt modelId="{C016FFB7-5FFA-444D-A591-61D0DCB5E1E9}" type="pres">
      <dgm:prSet presAssocID="{F94C1147-59D6-41CD-9D17-E82A505600FE}" presName="hierChild4" presStyleCnt="0"/>
      <dgm:spPr/>
      <dgm:t>
        <a:bodyPr/>
        <a:lstStyle/>
        <a:p>
          <a:endParaRPr lang="en-US"/>
        </a:p>
      </dgm:t>
    </dgm:pt>
    <dgm:pt modelId="{14867043-05DC-465A-A663-4DB569ACC65A}" type="pres">
      <dgm:prSet presAssocID="{F94C1147-59D6-41CD-9D17-E82A505600FE}" presName="hierChild5" presStyleCnt="0"/>
      <dgm:spPr/>
      <dgm:t>
        <a:bodyPr/>
        <a:lstStyle/>
        <a:p>
          <a:endParaRPr lang="en-US"/>
        </a:p>
      </dgm:t>
    </dgm:pt>
    <dgm:pt modelId="{8C1ECE48-2BF2-4846-98BB-E21D5F98153D}" type="pres">
      <dgm:prSet presAssocID="{DAB6C33D-C42A-4D56-A52A-39F10511A6D8}" presName="hierChild3" presStyleCnt="0"/>
      <dgm:spPr/>
      <dgm:t>
        <a:bodyPr/>
        <a:lstStyle/>
        <a:p>
          <a:endParaRPr lang="en-US"/>
        </a:p>
      </dgm:t>
    </dgm:pt>
  </dgm:ptLst>
  <dgm:cxnLst>
    <dgm:cxn modelId="{A5205A95-2201-4531-B856-6F303AF37A07}" type="presOf" srcId="{A4672D5F-1F2E-460C-986D-0DF24CC02BEA}" destId="{8EB0203A-9D22-4852-8297-2536A164DD37}" srcOrd="0" destOrd="0" presId="urn:microsoft.com/office/officeart/2005/8/layout/orgChart1"/>
    <dgm:cxn modelId="{4D39690F-2949-455E-BC30-659BA7DBCBD1}" type="presOf" srcId="{844C70FC-D994-4797-9C5D-D3E848A5D5FC}" destId="{F4A5D182-C7C8-405C-A8F1-68556E893770}" srcOrd="0" destOrd="0" presId="urn:microsoft.com/office/officeart/2005/8/layout/orgChart1"/>
    <dgm:cxn modelId="{DA07469F-98BC-470A-8612-84D81CB3162E}" type="presOf" srcId="{866DD2BC-6CCC-4F26-A6A6-6F6D9D4EDA4E}" destId="{305D9418-E2A8-4C51-A14A-222A7A355D72}" srcOrd="0" destOrd="0" presId="urn:microsoft.com/office/officeart/2005/8/layout/orgChart1"/>
    <dgm:cxn modelId="{EEF7B025-25CF-48D0-9425-F5AD406373DB}" type="presOf" srcId="{844C70FC-D994-4797-9C5D-D3E848A5D5FC}" destId="{DC4E533C-D44F-4A0D-9242-58ACD9EAF7A7}" srcOrd="1" destOrd="0" presId="urn:microsoft.com/office/officeart/2005/8/layout/orgChart1"/>
    <dgm:cxn modelId="{51ACA8A8-942A-40F4-A84E-59468AE6F2AE}" srcId="{DAB6C33D-C42A-4D56-A52A-39F10511A6D8}" destId="{F94C1147-59D6-41CD-9D17-E82A505600FE}" srcOrd="2" destOrd="0" parTransId="{866DD2BC-6CCC-4F26-A6A6-6F6D9D4EDA4E}" sibTransId="{73AF20FB-1249-49D0-8770-53C18F7C20BA}"/>
    <dgm:cxn modelId="{E1B3A423-CFFD-4B2C-8B76-DCD1D4E81F62}" type="presOf" srcId="{DAB6C33D-C42A-4D56-A52A-39F10511A6D8}" destId="{8B893AB7-87A1-4759-AAC0-114122C9C4EF}" srcOrd="1" destOrd="0" presId="urn:microsoft.com/office/officeart/2005/8/layout/orgChart1"/>
    <dgm:cxn modelId="{DD2AC96C-4DFB-421C-BA3D-C7287DAD6847}" srcId="{DAB6C33D-C42A-4D56-A52A-39F10511A6D8}" destId="{A4672D5F-1F2E-460C-986D-0DF24CC02BEA}" srcOrd="0" destOrd="0" parTransId="{1A325A36-0154-4FB3-A16E-29F2F5D28C6B}" sibTransId="{AF67D3C1-AD1F-48B6-BD00-FC678D96C94F}"/>
    <dgm:cxn modelId="{AED2F8C7-F736-466A-93D6-E91B8FD3D67B}" srcId="{094DCB66-0DD5-4A23-BA8E-2D065ECA7D02}" destId="{DAB6C33D-C42A-4D56-A52A-39F10511A6D8}" srcOrd="0" destOrd="0" parTransId="{5BEC9FF3-2975-4E0A-A246-43E01F19E6FC}" sibTransId="{BD0B0EEA-4AFF-483C-95A6-FA2772B998F3}"/>
    <dgm:cxn modelId="{761BFF38-2C8E-4136-ADE7-A510184C4994}" type="presOf" srcId="{7174427A-1B67-439B-B076-06F0C0FFDFE3}" destId="{DEF97A20-05A8-4389-B5AE-E3A236F08447}" srcOrd="0" destOrd="0" presId="urn:microsoft.com/office/officeart/2005/8/layout/orgChart1"/>
    <dgm:cxn modelId="{BF1EC51E-336E-419C-B67D-389D402E0D96}" srcId="{DAB6C33D-C42A-4D56-A52A-39F10511A6D8}" destId="{844C70FC-D994-4797-9C5D-D3E848A5D5FC}" srcOrd="1" destOrd="0" parTransId="{7174427A-1B67-439B-B076-06F0C0FFDFE3}" sibTransId="{80E526A6-DFD9-472D-AF92-D44742D56BF7}"/>
    <dgm:cxn modelId="{8C951819-9A6C-44CB-8523-4AAA4323B620}" type="presOf" srcId="{1A325A36-0154-4FB3-A16E-29F2F5D28C6B}" destId="{0C1ECC8D-3937-4520-AF21-244EC9D5E276}" srcOrd="0" destOrd="0" presId="urn:microsoft.com/office/officeart/2005/8/layout/orgChart1"/>
    <dgm:cxn modelId="{74F75C63-3CA7-4A39-A03B-7E1CA7EF09E6}" type="presOf" srcId="{F94C1147-59D6-41CD-9D17-E82A505600FE}" destId="{A08D0E76-A41B-4FAE-861B-1CE2F3885EEC}" srcOrd="1" destOrd="0" presId="urn:microsoft.com/office/officeart/2005/8/layout/orgChart1"/>
    <dgm:cxn modelId="{F3648A5C-94C6-4D68-91FA-A3C886768566}" type="presOf" srcId="{DAB6C33D-C42A-4D56-A52A-39F10511A6D8}" destId="{A50E43BC-63F3-4304-B140-856CCF0CAEC5}" srcOrd="0" destOrd="0" presId="urn:microsoft.com/office/officeart/2005/8/layout/orgChart1"/>
    <dgm:cxn modelId="{BE2478DF-C1F5-4B32-B4D4-0460C3AB70D9}" type="presOf" srcId="{A4672D5F-1F2E-460C-986D-0DF24CC02BEA}" destId="{3496DFE6-74CB-4CFB-B06D-F12F087177E5}" srcOrd="1" destOrd="0" presId="urn:microsoft.com/office/officeart/2005/8/layout/orgChart1"/>
    <dgm:cxn modelId="{29025B6C-4A51-4990-8A8B-AB92E9212F89}" type="presOf" srcId="{F94C1147-59D6-41CD-9D17-E82A505600FE}" destId="{1A40611C-853B-4509-B41B-40C5DC2BD998}" srcOrd="0" destOrd="0" presId="urn:microsoft.com/office/officeart/2005/8/layout/orgChart1"/>
    <dgm:cxn modelId="{C9CF4E0F-973B-40FB-9DE6-628ACD4D7910}" type="presOf" srcId="{094DCB66-0DD5-4A23-BA8E-2D065ECA7D02}" destId="{6E43293D-B0F9-4C85-8E23-EF720BF87B80}" srcOrd="0" destOrd="0" presId="urn:microsoft.com/office/officeart/2005/8/layout/orgChart1"/>
    <dgm:cxn modelId="{E9EDB3B6-0459-4AC5-99A3-2A4CEC6C0D48}" type="presParOf" srcId="{6E43293D-B0F9-4C85-8E23-EF720BF87B80}" destId="{12DB12A1-B0A2-4921-B84F-7EC5940727CD}" srcOrd="0" destOrd="0" presId="urn:microsoft.com/office/officeart/2005/8/layout/orgChart1"/>
    <dgm:cxn modelId="{C7C39A30-1796-4418-88A3-158AB2506FD0}" type="presParOf" srcId="{12DB12A1-B0A2-4921-B84F-7EC5940727CD}" destId="{4B7077AB-FE1C-4581-8C22-46238318CB2B}" srcOrd="0" destOrd="0" presId="urn:microsoft.com/office/officeart/2005/8/layout/orgChart1"/>
    <dgm:cxn modelId="{A0C5C4B0-A062-4F9A-BD44-CCA23E02E73E}" type="presParOf" srcId="{4B7077AB-FE1C-4581-8C22-46238318CB2B}" destId="{A50E43BC-63F3-4304-B140-856CCF0CAEC5}" srcOrd="0" destOrd="0" presId="urn:microsoft.com/office/officeart/2005/8/layout/orgChart1"/>
    <dgm:cxn modelId="{D6F79169-76B2-4268-876A-7FA62B8FBA23}" type="presParOf" srcId="{4B7077AB-FE1C-4581-8C22-46238318CB2B}" destId="{8B893AB7-87A1-4759-AAC0-114122C9C4EF}" srcOrd="1" destOrd="0" presId="urn:microsoft.com/office/officeart/2005/8/layout/orgChart1"/>
    <dgm:cxn modelId="{1195CB75-9DB5-42A4-B5D2-7A9C7A3766E8}" type="presParOf" srcId="{12DB12A1-B0A2-4921-B84F-7EC5940727CD}" destId="{FA2E9A79-CFCC-4942-9EA8-B919537E1958}" srcOrd="1" destOrd="0" presId="urn:microsoft.com/office/officeart/2005/8/layout/orgChart1"/>
    <dgm:cxn modelId="{F9809A12-8EAB-420A-BE87-E34B5AE637F2}" type="presParOf" srcId="{FA2E9A79-CFCC-4942-9EA8-B919537E1958}" destId="{0C1ECC8D-3937-4520-AF21-244EC9D5E276}" srcOrd="0" destOrd="0" presId="urn:microsoft.com/office/officeart/2005/8/layout/orgChart1"/>
    <dgm:cxn modelId="{416BEEE9-AFEF-4A15-8755-E428E0A83446}" type="presParOf" srcId="{FA2E9A79-CFCC-4942-9EA8-B919537E1958}" destId="{36D3563B-8F86-414B-A63D-C165B1A0728D}" srcOrd="1" destOrd="0" presId="urn:microsoft.com/office/officeart/2005/8/layout/orgChart1"/>
    <dgm:cxn modelId="{B38D86B2-6159-4142-A4EA-1B70AC69EB03}" type="presParOf" srcId="{36D3563B-8F86-414B-A63D-C165B1A0728D}" destId="{FC32B282-C933-49CF-9F76-6532F93B7A5B}" srcOrd="0" destOrd="0" presId="urn:microsoft.com/office/officeart/2005/8/layout/orgChart1"/>
    <dgm:cxn modelId="{2C987E62-EACB-435F-80CC-27A7E2E732DF}" type="presParOf" srcId="{FC32B282-C933-49CF-9F76-6532F93B7A5B}" destId="{8EB0203A-9D22-4852-8297-2536A164DD37}" srcOrd="0" destOrd="0" presId="urn:microsoft.com/office/officeart/2005/8/layout/orgChart1"/>
    <dgm:cxn modelId="{13DFFC60-C668-45B2-840B-AE3C870C9BA0}" type="presParOf" srcId="{FC32B282-C933-49CF-9F76-6532F93B7A5B}" destId="{3496DFE6-74CB-4CFB-B06D-F12F087177E5}" srcOrd="1" destOrd="0" presId="urn:microsoft.com/office/officeart/2005/8/layout/orgChart1"/>
    <dgm:cxn modelId="{F15273AF-A721-4B04-B015-AB9E6A037A2B}" type="presParOf" srcId="{36D3563B-8F86-414B-A63D-C165B1A0728D}" destId="{B0ED2BFD-63B9-4F75-B660-096617152665}" srcOrd="1" destOrd="0" presId="urn:microsoft.com/office/officeart/2005/8/layout/orgChart1"/>
    <dgm:cxn modelId="{459B005C-F809-4E34-A951-155549EBA23E}" type="presParOf" srcId="{36D3563B-8F86-414B-A63D-C165B1A0728D}" destId="{491D27ED-8AFF-4C5D-8366-46C9065CD54E}" srcOrd="2" destOrd="0" presId="urn:microsoft.com/office/officeart/2005/8/layout/orgChart1"/>
    <dgm:cxn modelId="{831E730F-3255-41B4-B8DA-50F327A3EEB1}" type="presParOf" srcId="{FA2E9A79-CFCC-4942-9EA8-B919537E1958}" destId="{DEF97A20-05A8-4389-B5AE-E3A236F08447}" srcOrd="2" destOrd="0" presId="urn:microsoft.com/office/officeart/2005/8/layout/orgChart1"/>
    <dgm:cxn modelId="{7CA3C80F-8ECC-4EA6-93DB-FC9712824821}" type="presParOf" srcId="{FA2E9A79-CFCC-4942-9EA8-B919537E1958}" destId="{586BB870-D0A5-4178-B2DD-A85C67FCA8A7}" srcOrd="3" destOrd="0" presId="urn:microsoft.com/office/officeart/2005/8/layout/orgChart1"/>
    <dgm:cxn modelId="{DDA576E4-5EC6-47C1-945D-917C6E9B90A9}" type="presParOf" srcId="{586BB870-D0A5-4178-B2DD-A85C67FCA8A7}" destId="{72B132ED-0577-4857-92A0-161E0250B88D}" srcOrd="0" destOrd="0" presId="urn:microsoft.com/office/officeart/2005/8/layout/orgChart1"/>
    <dgm:cxn modelId="{783B13CE-D12B-4037-9E77-45833AE2B903}" type="presParOf" srcId="{72B132ED-0577-4857-92A0-161E0250B88D}" destId="{F4A5D182-C7C8-405C-A8F1-68556E893770}" srcOrd="0" destOrd="0" presId="urn:microsoft.com/office/officeart/2005/8/layout/orgChart1"/>
    <dgm:cxn modelId="{8FA5AF64-E944-4550-8181-1AA6B1F0B48A}" type="presParOf" srcId="{72B132ED-0577-4857-92A0-161E0250B88D}" destId="{DC4E533C-D44F-4A0D-9242-58ACD9EAF7A7}" srcOrd="1" destOrd="0" presId="urn:microsoft.com/office/officeart/2005/8/layout/orgChart1"/>
    <dgm:cxn modelId="{87807565-2257-45B6-B81E-DF76D105098F}" type="presParOf" srcId="{586BB870-D0A5-4178-B2DD-A85C67FCA8A7}" destId="{014DAA31-E50B-419E-A173-36C4D9CADFCB}" srcOrd="1" destOrd="0" presId="urn:microsoft.com/office/officeart/2005/8/layout/orgChart1"/>
    <dgm:cxn modelId="{D055F1EE-6388-419B-B083-49C670B43494}" type="presParOf" srcId="{586BB870-D0A5-4178-B2DD-A85C67FCA8A7}" destId="{14C9E9CB-B78E-4E75-A19D-97062ED1004F}" srcOrd="2" destOrd="0" presId="urn:microsoft.com/office/officeart/2005/8/layout/orgChart1"/>
    <dgm:cxn modelId="{C825A28B-DDA1-461C-81A5-DE80984E6A40}" type="presParOf" srcId="{FA2E9A79-CFCC-4942-9EA8-B919537E1958}" destId="{305D9418-E2A8-4C51-A14A-222A7A355D72}" srcOrd="4" destOrd="0" presId="urn:microsoft.com/office/officeart/2005/8/layout/orgChart1"/>
    <dgm:cxn modelId="{A6E3A9AC-F308-4B80-8173-6C5E62828B91}" type="presParOf" srcId="{FA2E9A79-CFCC-4942-9EA8-B919537E1958}" destId="{E9934DAE-46B0-4202-B432-1C07EBD5021E}" srcOrd="5" destOrd="0" presId="urn:microsoft.com/office/officeart/2005/8/layout/orgChart1"/>
    <dgm:cxn modelId="{AD997FF6-AA78-45F6-996F-6CE64B19DFFC}" type="presParOf" srcId="{E9934DAE-46B0-4202-B432-1C07EBD5021E}" destId="{A62F1A9A-DF25-4136-9990-04CB50E75B5D}" srcOrd="0" destOrd="0" presId="urn:microsoft.com/office/officeart/2005/8/layout/orgChart1"/>
    <dgm:cxn modelId="{3945DA51-7705-48BC-9C07-42BBEB5F6B23}" type="presParOf" srcId="{A62F1A9A-DF25-4136-9990-04CB50E75B5D}" destId="{1A40611C-853B-4509-B41B-40C5DC2BD998}" srcOrd="0" destOrd="0" presId="urn:microsoft.com/office/officeart/2005/8/layout/orgChart1"/>
    <dgm:cxn modelId="{290F42EF-87CE-4B3C-A8BC-958D506EA76A}" type="presParOf" srcId="{A62F1A9A-DF25-4136-9990-04CB50E75B5D}" destId="{A08D0E76-A41B-4FAE-861B-1CE2F3885EEC}" srcOrd="1" destOrd="0" presId="urn:microsoft.com/office/officeart/2005/8/layout/orgChart1"/>
    <dgm:cxn modelId="{F4FD75A5-12A4-4825-BDF0-CC226AA50C9C}" type="presParOf" srcId="{E9934DAE-46B0-4202-B432-1C07EBD5021E}" destId="{C016FFB7-5FFA-444D-A591-61D0DCB5E1E9}" srcOrd="1" destOrd="0" presId="urn:microsoft.com/office/officeart/2005/8/layout/orgChart1"/>
    <dgm:cxn modelId="{A70CFF6C-DB6F-4936-A16D-D3465A044042}" type="presParOf" srcId="{E9934DAE-46B0-4202-B432-1C07EBD5021E}" destId="{14867043-05DC-465A-A663-4DB569ACC65A}" srcOrd="2" destOrd="0" presId="urn:microsoft.com/office/officeart/2005/8/layout/orgChart1"/>
    <dgm:cxn modelId="{7CBFF1A5-4A0B-4D20-8E41-55972219FF60}" type="presParOf" srcId="{12DB12A1-B0A2-4921-B84F-7EC5940727CD}" destId="{8C1ECE48-2BF2-4846-98BB-E21D5F98153D}" srcOrd="2" destOrd="0" presId="urn:microsoft.com/office/officeart/2005/8/layout/orgChar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05D9418-E2A8-4C51-A14A-222A7A355D72}">
      <dsp:nvSpPr>
        <dsp:cNvPr id="0" name=""/>
        <dsp:cNvSpPr/>
      </dsp:nvSpPr>
      <dsp:spPr>
        <a:xfrm>
          <a:off x="3581399" y="1749751"/>
          <a:ext cx="2533866" cy="439761"/>
        </a:xfrm>
        <a:custGeom>
          <a:avLst/>
          <a:gdLst/>
          <a:ahLst/>
          <a:cxnLst/>
          <a:rect l="0" t="0" r="0" b="0"/>
          <a:pathLst>
            <a:path>
              <a:moveTo>
                <a:pt x="0" y="0"/>
              </a:moveTo>
              <a:lnTo>
                <a:pt x="0" y="219880"/>
              </a:lnTo>
              <a:lnTo>
                <a:pt x="2533866" y="219880"/>
              </a:lnTo>
              <a:lnTo>
                <a:pt x="2533866" y="439761"/>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EF97A20-05A8-4389-B5AE-E3A236F08447}">
      <dsp:nvSpPr>
        <dsp:cNvPr id="0" name=""/>
        <dsp:cNvSpPr/>
      </dsp:nvSpPr>
      <dsp:spPr>
        <a:xfrm>
          <a:off x="3535680" y="1749751"/>
          <a:ext cx="91440" cy="439761"/>
        </a:xfrm>
        <a:custGeom>
          <a:avLst/>
          <a:gdLst/>
          <a:ahLst/>
          <a:cxnLst/>
          <a:rect l="0" t="0" r="0" b="0"/>
          <a:pathLst>
            <a:path>
              <a:moveTo>
                <a:pt x="45720" y="0"/>
              </a:moveTo>
              <a:lnTo>
                <a:pt x="45720" y="439761"/>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C1ECC8D-3937-4520-AF21-244EC9D5E276}">
      <dsp:nvSpPr>
        <dsp:cNvPr id="0" name=""/>
        <dsp:cNvSpPr/>
      </dsp:nvSpPr>
      <dsp:spPr>
        <a:xfrm>
          <a:off x="1047533" y="1749751"/>
          <a:ext cx="2533866" cy="439761"/>
        </a:xfrm>
        <a:custGeom>
          <a:avLst/>
          <a:gdLst/>
          <a:ahLst/>
          <a:cxnLst/>
          <a:rect l="0" t="0" r="0" b="0"/>
          <a:pathLst>
            <a:path>
              <a:moveTo>
                <a:pt x="2533866" y="0"/>
              </a:moveTo>
              <a:lnTo>
                <a:pt x="2533866" y="219880"/>
              </a:lnTo>
              <a:lnTo>
                <a:pt x="0" y="219880"/>
              </a:lnTo>
              <a:lnTo>
                <a:pt x="0" y="439761"/>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50E43BC-63F3-4304-B140-856CCF0CAEC5}">
      <dsp:nvSpPr>
        <dsp:cNvPr id="0" name=""/>
        <dsp:cNvSpPr/>
      </dsp:nvSpPr>
      <dsp:spPr>
        <a:xfrm>
          <a:off x="2534347" y="702698"/>
          <a:ext cx="2094104" cy="1047052"/>
        </a:xfrm>
        <a:prstGeom prst="rect">
          <a:avLst/>
        </a:prstGeom>
        <a:gradFill rotWithShape="0">
          <a:gsLst>
            <a:gs pos="0">
              <a:schemeClr val="accent1">
                <a:hueOff val="0"/>
                <a:satOff val="0"/>
                <a:lumOff val="0"/>
                <a:alphaOff val="0"/>
                <a:shade val="15000"/>
                <a:satMod val="180000"/>
              </a:schemeClr>
            </a:gs>
            <a:gs pos="50000">
              <a:schemeClr val="accent1">
                <a:hueOff val="0"/>
                <a:satOff val="0"/>
                <a:lumOff val="0"/>
                <a:alphaOff val="0"/>
                <a:shade val="45000"/>
                <a:satMod val="170000"/>
              </a:schemeClr>
            </a:gs>
            <a:gs pos="70000">
              <a:schemeClr val="accent1">
                <a:hueOff val="0"/>
                <a:satOff val="0"/>
                <a:lumOff val="0"/>
                <a:alphaOff val="0"/>
                <a:tint val="99000"/>
                <a:shade val="65000"/>
                <a:satMod val="155000"/>
              </a:schemeClr>
            </a:gs>
            <a:gs pos="100000">
              <a:schemeClr val="accent1">
                <a:hueOff val="0"/>
                <a:satOff val="0"/>
                <a:lumOff val="0"/>
                <a:alphaOff val="0"/>
                <a:tint val="95500"/>
                <a:shade val="100000"/>
                <a:satMod val="155000"/>
              </a:schemeClr>
            </a:gs>
          </a:gsLst>
          <a:lin ang="16200000" scaled="0"/>
        </a:gradFill>
        <a:ln>
          <a:noFill/>
        </a:ln>
        <a:effectLst>
          <a:outerShdw blurRad="50800" dist="381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GB" sz="1900" kern="1200" noProof="0" dirty="0" smtClean="0"/>
            <a:t>Organisation</a:t>
          </a:r>
          <a:r>
            <a:rPr lang="en-US" sz="1900" kern="1200" dirty="0" smtClean="0"/>
            <a:t> Strategy</a:t>
          </a:r>
          <a:endParaRPr lang="en-US" sz="1900" kern="1200" dirty="0"/>
        </a:p>
      </dsp:txBody>
      <dsp:txXfrm>
        <a:off x="2534347" y="702698"/>
        <a:ext cx="2094104" cy="1047052"/>
      </dsp:txXfrm>
    </dsp:sp>
    <dsp:sp modelId="{8EB0203A-9D22-4852-8297-2536A164DD37}">
      <dsp:nvSpPr>
        <dsp:cNvPr id="0" name=""/>
        <dsp:cNvSpPr/>
      </dsp:nvSpPr>
      <dsp:spPr>
        <a:xfrm>
          <a:off x="480" y="2189512"/>
          <a:ext cx="2094104" cy="1047052"/>
        </a:xfrm>
        <a:prstGeom prst="rect">
          <a:avLst/>
        </a:prstGeom>
        <a:gradFill rotWithShape="0">
          <a:gsLst>
            <a:gs pos="0">
              <a:schemeClr val="accent1">
                <a:hueOff val="0"/>
                <a:satOff val="0"/>
                <a:lumOff val="0"/>
                <a:alphaOff val="0"/>
                <a:shade val="15000"/>
                <a:satMod val="180000"/>
              </a:schemeClr>
            </a:gs>
            <a:gs pos="50000">
              <a:schemeClr val="accent1">
                <a:hueOff val="0"/>
                <a:satOff val="0"/>
                <a:lumOff val="0"/>
                <a:alphaOff val="0"/>
                <a:shade val="45000"/>
                <a:satMod val="170000"/>
              </a:schemeClr>
            </a:gs>
            <a:gs pos="70000">
              <a:schemeClr val="accent1">
                <a:hueOff val="0"/>
                <a:satOff val="0"/>
                <a:lumOff val="0"/>
                <a:alphaOff val="0"/>
                <a:tint val="99000"/>
                <a:shade val="65000"/>
                <a:satMod val="155000"/>
              </a:schemeClr>
            </a:gs>
            <a:gs pos="100000">
              <a:schemeClr val="accent1">
                <a:hueOff val="0"/>
                <a:satOff val="0"/>
                <a:lumOff val="0"/>
                <a:alphaOff val="0"/>
                <a:tint val="95500"/>
                <a:shade val="100000"/>
                <a:satMod val="155000"/>
              </a:schemeClr>
            </a:gs>
          </a:gsLst>
          <a:lin ang="16200000" scaled="0"/>
        </a:gradFill>
        <a:ln>
          <a:noFill/>
        </a:ln>
        <a:effectLst>
          <a:outerShdw blurRad="50800" dist="381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kern="1200" dirty="0" smtClean="0"/>
            <a:t>Financial Plan</a:t>
          </a:r>
          <a:endParaRPr lang="en-US" sz="1900" kern="1200" dirty="0"/>
        </a:p>
      </dsp:txBody>
      <dsp:txXfrm>
        <a:off x="480" y="2189512"/>
        <a:ext cx="2094104" cy="1047052"/>
      </dsp:txXfrm>
    </dsp:sp>
    <dsp:sp modelId="{F4A5D182-C7C8-405C-A8F1-68556E893770}">
      <dsp:nvSpPr>
        <dsp:cNvPr id="0" name=""/>
        <dsp:cNvSpPr/>
      </dsp:nvSpPr>
      <dsp:spPr>
        <a:xfrm>
          <a:off x="2534347" y="2189512"/>
          <a:ext cx="2094104" cy="1047052"/>
        </a:xfrm>
        <a:prstGeom prst="rect">
          <a:avLst/>
        </a:prstGeom>
        <a:gradFill rotWithShape="0">
          <a:gsLst>
            <a:gs pos="0">
              <a:schemeClr val="accent1">
                <a:hueOff val="0"/>
                <a:satOff val="0"/>
                <a:lumOff val="0"/>
                <a:alphaOff val="0"/>
                <a:shade val="15000"/>
                <a:satMod val="180000"/>
              </a:schemeClr>
            </a:gs>
            <a:gs pos="50000">
              <a:schemeClr val="accent1">
                <a:hueOff val="0"/>
                <a:satOff val="0"/>
                <a:lumOff val="0"/>
                <a:alphaOff val="0"/>
                <a:shade val="45000"/>
                <a:satMod val="170000"/>
              </a:schemeClr>
            </a:gs>
            <a:gs pos="70000">
              <a:schemeClr val="accent1">
                <a:hueOff val="0"/>
                <a:satOff val="0"/>
                <a:lumOff val="0"/>
                <a:alphaOff val="0"/>
                <a:tint val="99000"/>
                <a:shade val="65000"/>
                <a:satMod val="155000"/>
              </a:schemeClr>
            </a:gs>
            <a:gs pos="100000">
              <a:schemeClr val="accent1">
                <a:hueOff val="0"/>
                <a:satOff val="0"/>
                <a:lumOff val="0"/>
                <a:alphaOff val="0"/>
                <a:tint val="95500"/>
                <a:shade val="100000"/>
                <a:satMod val="155000"/>
              </a:schemeClr>
            </a:gs>
          </a:gsLst>
          <a:lin ang="16200000" scaled="0"/>
        </a:gradFill>
        <a:ln>
          <a:noFill/>
        </a:ln>
        <a:effectLst>
          <a:outerShdw blurRad="50800" dist="381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kern="1200" dirty="0" smtClean="0"/>
            <a:t>Operational Plan</a:t>
          </a:r>
          <a:endParaRPr lang="en-US" sz="1900" kern="1200" dirty="0"/>
        </a:p>
      </dsp:txBody>
      <dsp:txXfrm>
        <a:off x="2534347" y="2189512"/>
        <a:ext cx="2094104" cy="1047052"/>
      </dsp:txXfrm>
    </dsp:sp>
    <dsp:sp modelId="{1A40611C-853B-4509-B41B-40C5DC2BD998}">
      <dsp:nvSpPr>
        <dsp:cNvPr id="0" name=""/>
        <dsp:cNvSpPr/>
      </dsp:nvSpPr>
      <dsp:spPr>
        <a:xfrm>
          <a:off x="5068214" y="2189512"/>
          <a:ext cx="2094104" cy="1047052"/>
        </a:xfrm>
        <a:prstGeom prst="rect">
          <a:avLst/>
        </a:prstGeom>
        <a:gradFill rotWithShape="0">
          <a:gsLst>
            <a:gs pos="0">
              <a:schemeClr val="accent1">
                <a:hueOff val="0"/>
                <a:satOff val="0"/>
                <a:lumOff val="0"/>
                <a:alphaOff val="0"/>
                <a:shade val="15000"/>
                <a:satMod val="180000"/>
              </a:schemeClr>
            </a:gs>
            <a:gs pos="50000">
              <a:schemeClr val="accent1">
                <a:hueOff val="0"/>
                <a:satOff val="0"/>
                <a:lumOff val="0"/>
                <a:alphaOff val="0"/>
                <a:shade val="45000"/>
                <a:satMod val="170000"/>
              </a:schemeClr>
            </a:gs>
            <a:gs pos="70000">
              <a:schemeClr val="accent1">
                <a:hueOff val="0"/>
                <a:satOff val="0"/>
                <a:lumOff val="0"/>
                <a:alphaOff val="0"/>
                <a:tint val="99000"/>
                <a:shade val="65000"/>
                <a:satMod val="155000"/>
              </a:schemeClr>
            </a:gs>
            <a:gs pos="100000">
              <a:schemeClr val="accent1">
                <a:hueOff val="0"/>
                <a:satOff val="0"/>
                <a:lumOff val="0"/>
                <a:alphaOff val="0"/>
                <a:tint val="95500"/>
                <a:shade val="100000"/>
                <a:satMod val="155000"/>
              </a:schemeClr>
            </a:gs>
          </a:gsLst>
          <a:lin ang="16200000" scaled="0"/>
        </a:gradFill>
        <a:ln>
          <a:noFill/>
        </a:ln>
        <a:effectLst>
          <a:outerShdw blurRad="50800" dist="381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kern="1200" dirty="0" smtClean="0"/>
            <a:t>Sales &amp; Marketing </a:t>
          </a:r>
          <a:br>
            <a:rPr lang="en-US" sz="1900" kern="1200" dirty="0" smtClean="0"/>
          </a:br>
          <a:r>
            <a:rPr lang="en-US" sz="1900" kern="1200" dirty="0" smtClean="0"/>
            <a:t>Plan</a:t>
          </a:r>
          <a:endParaRPr lang="en-US" sz="1900" kern="1200" dirty="0"/>
        </a:p>
      </dsp:txBody>
      <dsp:txXfrm>
        <a:off x="5068214" y="2189512"/>
        <a:ext cx="2094104" cy="1047052"/>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590FE9-0B05-44A1-8E28-B3DBBEE66BAB}" type="datetimeFigureOut">
              <a:rPr lang="en-US" smtClean="0"/>
              <a:pPr/>
              <a:t>9/17/2011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5CB03D-52F8-45FC-9D51-CC9AF1B89DEC}"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B5CB03D-52F8-45FC-9D51-CC9AF1B89DEC}"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B5CB03D-52F8-45FC-9D51-CC9AF1B89DEC}"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B5CB03D-52F8-45FC-9D51-CC9AF1B89DEC}"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B5CB03D-52F8-45FC-9D51-CC9AF1B89DEC}"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B5CB03D-52F8-45FC-9D51-CC9AF1B89DEC}"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B5CB03D-52F8-45FC-9D51-CC9AF1B89DEC}"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B5CB03D-52F8-45FC-9D51-CC9AF1B89DEC}"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B5CB03D-52F8-45FC-9D51-CC9AF1B89DEC}"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B5CB03D-52F8-45FC-9D51-CC9AF1B89DEC}"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B5CB03D-52F8-45FC-9D51-CC9AF1B89DEC}"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B5CB03D-52F8-45FC-9D51-CC9AF1B89DEC}"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B5CB03D-52F8-45FC-9D51-CC9AF1B89DEC}" type="slidenum">
              <a:rPr lang="en-US" smtClean="0"/>
              <a:pPr/>
              <a:t>14</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B5CB03D-52F8-45FC-9D51-CC9AF1B89DEC}" type="slidenum">
              <a:rPr lang="en-US" smtClean="0"/>
              <a:pPr/>
              <a:t>15</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B5CB03D-52F8-45FC-9D51-CC9AF1B89DEC}" type="slidenum">
              <a:rPr lang="en-US" smtClean="0"/>
              <a:pPr/>
              <a:t>16</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B5CB03D-52F8-45FC-9D51-CC9AF1B89DEC}" type="slidenum">
              <a:rPr lang="en-US" smtClean="0"/>
              <a:pPr/>
              <a:t>17</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B5CB03D-52F8-45FC-9D51-CC9AF1B89DEC}" type="slidenum">
              <a:rPr lang="en-US" smtClean="0"/>
              <a:pPr/>
              <a:t>18</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1"/>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E4F91ADA-22D9-4E5C-99CC-5B182054DC02}" type="datetime1">
              <a:rPr lang="en-US" smtClean="0"/>
              <a:pPr/>
              <a:t>9/17/2011</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r>
              <a:rPr lang="en-US" dirty="0" smtClean="0"/>
              <a:t>©Carr Management Consultants 2011</a:t>
            </a:r>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D18737D0-1F07-487A-BC82-FDF5B924E95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6132ED7-CC6D-47D1-9C82-0C50BB88FDE1}" type="datetime1">
              <a:rPr lang="en-US" smtClean="0"/>
              <a:pPr/>
              <a:t>9/17/2011</a:t>
            </a:fld>
            <a:endParaRPr lang="en-US" dirty="0"/>
          </a:p>
        </p:txBody>
      </p:sp>
      <p:sp>
        <p:nvSpPr>
          <p:cNvPr id="5" name="Footer Placeholder 4"/>
          <p:cNvSpPr>
            <a:spLocks noGrp="1"/>
          </p:cNvSpPr>
          <p:nvPr>
            <p:ph type="ftr" sz="quarter" idx="11"/>
          </p:nvPr>
        </p:nvSpPr>
        <p:spPr/>
        <p:txBody>
          <a:bodyPr/>
          <a:lstStyle>
            <a:extLst/>
          </a:lstStyle>
          <a:p>
            <a:r>
              <a:rPr lang="en-US" dirty="0" smtClean="0"/>
              <a:t>©Carr Management Consultants 2011</a:t>
            </a:r>
            <a:endParaRPr lang="en-US" dirty="0"/>
          </a:p>
        </p:txBody>
      </p:sp>
      <p:sp>
        <p:nvSpPr>
          <p:cNvPr id="6" name="Slide Number Placeholder 5"/>
          <p:cNvSpPr>
            <a:spLocks noGrp="1"/>
          </p:cNvSpPr>
          <p:nvPr>
            <p:ph type="sldNum" sz="quarter" idx="12"/>
          </p:nvPr>
        </p:nvSpPr>
        <p:spPr/>
        <p:txBody>
          <a:bodyPr/>
          <a:lstStyle>
            <a:extLst/>
          </a:lstStyle>
          <a:p>
            <a:fld id="{D18737D0-1F07-487A-BC82-FDF5B924E95B}" type="slidenum">
              <a:rPr lang="en-US" smtClean="0"/>
              <a:pPr/>
              <a:t>‹#›</a:t>
            </a:fld>
            <a:endParaRPr lang="en-US"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52C3C45-C52B-442A-AE56-71A56FE89FCC}" type="datetime1">
              <a:rPr lang="en-US" smtClean="0"/>
              <a:pPr/>
              <a:t>9/17/2011</a:t>
            </a:fld>
            <a:endParaRPr lang="en-US" dirty="0"/>
          </a:p>
        </p:txBody>
      </p:sp>
      <p:sp>
        <p:nvSpPr>
          <p:cNvPr id="5" name="Footer Placeholder 4"/>
          <p:cNvSpPr>
            <a:spLocks noGrp="1"/>
          </p:cNvSpPr>
          <p:nvPr>
            <p:ph type="ftr" sz="quarter" idx="11"/>
          </p:nvPr>
        </p:nvSpPr>
        <p:spPr/>
        <p:txBody>
          <a:bodyPr/>
          <a:lstStyle>
            <a:extLst/>
          </a:lstStyle>
          <a:p>
            <a:r>
              <a:rPr lang="en-US" dirty="0" smtClean="0"/>
              <a:t>©Carr Management Consultants 2011</a:t>
            </a:r>
            <a:endParaRPr lang="en-US" dirty="0"/>
          </a:p>
        </p:txBody>
      </p:sp>
      <p:sp>
        <p:nvSpPr>
          <p:cNvPr id="6" name="Slide Number Placeholder 5"/>
          <p:cNvSpPr>
            <a:spLocks noGrp="1"/>
          </p:cNvSpPr>
          <p:nvPr>
            <p:ph type="sldNum" sz="quarter" idx="12"/>
          </p:nvPr>
        </p:nvSpPr>
        <p:spPr/>
        <p:txBody>
          <a:bodyPr/>
          <a:lstStyle>
            <a:extLst/>
          </a:lstStyle>
          <a:p>
            <a:fld id="{D18737D0-1F07-487A-BC82-FDF5B924E95B}" type="slidenum">
              <a:rPr lang="en-US" smtClean="0"/>
              <a:pPr/>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AFB26A9-F4D7-46F8-80E6-AE161683474F}" type="datetime1">
              <a:rPr lang="en-US" smtClean="0"/>
              <a:pPr/>
              <a:t>9/17/2011</a:t>
            </a:fld>
            <a:endParaRPr lang="en-US" dirty="0"/>
          </a:p>
        </p:txBody>
      </p:sp>
      <p:sp>
        <p:nvSpPr>
          <p:cNvPr id="6" name="Footer Placeholder 5"/>
          <p:cNvSpPr>
            <a:spLocks noGrp="1"/>
          </p:cNvSpPr>
          <p:nvPr>
            <p:ph type="ftr" sz="quarter" idx="11"/>
          </p:nvPr>
        </p:nvSpPr>
        <p:spPr/>
        <p:txBody>
          <a:bodyPr/>
          <a:lstStyle>
            <a:extLst/>
          </a:lstStyle>
          <a:p>
            <a:r>
              <a:rPr lang="en-US" dirty="0" smtClean="0"/>
              <a:t>©Carr Management Consultants 2011</a:t>
            </a:r>
            <a:endParaRPr lang="en-US" dirty="0"/>
          </a:p>
        </p:txBody>
      </p:sp>
      <p:sp>
        <p:nvSpPr>
          <p:cNvPr id="7" name="Slide Number Placeholder 6"/>
          <p:cNvSpPr>
            <a:spLocks noGrp="1"/>
          </p:cNvSpPr>
          <p:nvPr>
            <p:ph type="sldNum" sz="quarter" idx="12"/>
          </p:nvPr>
        </p:nvSpPr>
        <p:spPr/>
        <p:txBody>
          <a:bodyPr/>
          <a:lstStyle>
            <a:extLst/>
          </a:lstStyle>
          <a:p>
            <a:fld id="{D18737D0-1F07-487A-BC82-FDF5B924E95B}" type="slidenum">
              <a:rPr lang="en-US" smtClean="0"/>
              <a:pPr/>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6003838C-AFEB-4CEF-A227-58B84267DCA2}" type="datetime1">
              <a:rPr lang="en-US" smtClean="0"/>
              <a:pPr/>
              <a:t>9/17/2011</a:t>
            </a:fld>
            <a:endParaRPr lang="en-US" dirty="0"/>
          </a:p>
        </p:txBody>
      </p:sp>
      <p:sp>
        <p:nvSpPr>
          <p:cNvPr id="8" name="Footer Placeholder 7"/>
          <p:cNvSpPr>
            <a:spLocks noGrp="1"/>
          </p:cNvSpPr>
          <p:nvPr>
            <p:ph type="ftr" sz="quarter" idx="11"/>
          </p:nvPr>
        </p:nvSpPr>
        <p:spPr/>
        <p:txBody>
          <a:bodyPr/>
          <a:lstStyle>
            <a:extLst/>
          </a:lstStyle>
          <a:p>
            <a:r>
              <a:rPr lang="en-US" dirty="0" smtClean="0"/>
              <a:t>©Carr Management Consultants 2011</a:t>
            </a:r>
            <a:endParaRPr lang="en-US" dirty="0"/>
          </a:p>
        </p:txBody>
      </p:sp>
      <p:sp>
        <p:nvSpPr>
          <p:cNvPr id="9" name="Slide Number Placeholder 8"/>
          <p:cNvSpPr>
            <a:spLocks noGrp="1"/>
          </p:cNvSpPr>
          <p:nvPr>
            <p:ph type="sldNum" sz="quarter" idx="12"/>
          </p:nvPr>
        </p:nvSpPr>
        <p:spPr/>
        <p:txBody>
          <a:bodyPr/>
          <a:lstStyle>
            <a:extLst/>
          </a:lstStyle>
          <a:p>
            <a:fld id="{D18737D0-1F07-487A-BC82-FDF5B924E95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E5BBA633-878B-4DC2-BE11-CE3239635929}" type="datetime1">
              <a:rPr lang="en-US" smtClean="0"/>
              <a:pPr/>
              <a:t>9/17/2011</a:t>
            </a:fld>
            <a:endParaRPr lang="en-US" dirty="0"/>
          </a:p>
        </p:txBody>
      </p:sp>
      <p:sp>
        <p:nvSpPr>
          <p:cNvPr id="4" name="Footer Placeholder 3"/>
          <p:cNvSpPr>
            <a:spLocks noGrp="1"/>
          </p:cNvSpPr>
          <p:nvPr>
            <p:ph type="ftr" sz="quarter" idx="11"/>
          </p:nvPr>
        </p:nvSpPr>
        <p:spPr/>
        <p:txBody>
          <a:bodyPr/>
          <a:lstStyle>
            <a:extLst/>
          </a:lstStyle>
          <a:p>
            <a:r>
              <a:rPr lang="en-US" dirty="0" smtClean="0"/>
              <a:t>©Carr Management Consultants 2011</a:t>
            </a:r>
            <a:endParaRPr lang="en-US" dirty="0"/>
          </a:p>
        </p:txBody>
      </p:sp>
      <p:sp>
        <p:nvSpPr>
          <p:cNvPr id="5" name="Slide Number Placeholder 4"/>
          <p:cNvSpPr>
            <a:spLocks noGrp="1"/>
          </p:cNvSpPr>
          <p:nvPr>
            <p:ph type="sldNum" sz="quarter" idx="12"/>
          </p:nvPr>
        </p:nvSpPr>
        <p:spPr/>
        <p:txBody>
          <a:bodyPr/>
          <a:lstStyle>
            <a:extLst/>
          </a:lstStyle>
          <a:p>
            <a:fld id="{D18737D0-1F07-487A-BC82-FDF5B924E95B}" type="slidenum">
              <a:rPr lang="en-US" smtClean="0"/>
              <a:pPr/>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FE13008E-AD25-414C-9657-0845E6770542}" type="datetime1">
              <a:rPr lang="en-US" smtClean="0"/>
              <a:pPr/>
              <a:t>9/17/2011</a:t>
            </a:fld>
            <a:endParaRPr lang="en-US" dirty="0"/>
          </a:p>
        </p:txBody>
      </p:sp>
      <p:sp>
        <p:nvSpPr>
          <p:cNvPr id="3" name="Footer Placeholder 2"/>
          <p:cNvSpPr>
            <a:spLocks noGrp="1"/>
          </p:cNvSpPr>
          <p:nvPr>
            <p:ph type="ftr" sz="quarter" idx="11"/>
          </p:nvPr>
        </p:nvSpPr>
        <p:spPr/>
        <p:txBody>
          <a:bodyPr/>
          <a:lstStyle>
            <a:extLst/>
          </a:lstStyle>
          <a:p>
            <a:r>
              <a:rPr lang="en-US" dirty="0" smtClean="0"/>
              <a:t>©Carr Management Consultants 2011</a:t>
            </a:r>
            <a:endParaRPr lang="en-US" dirty="0"/>
          </a:p>
        </p:txBody>
      </p:sp>
      <p:sp>
        <p:nvSpPr>
          <p:cNvPr id="4" name="Slide Number Placeholder 3"/>
          <p:cNvSpPr>
            <a:spLocks noGrp="1"/>
          </p:cNvSpPr>
          <p:nvPr>
            <p:ph type="sldNum" sz="quarter" idx="12"/>
          </p:nvPr>
        </p:nvSpPr>
        <p:spPr/>
        <p:txBody>
          <a:bodyPr/>
          <a:lstStyle>
            <a:extLst/>
          </a:lstStyle>
          <a:p>
            <a:fld id="{D18737D0-1F07-487A-BC82-FDF5B924E95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288D59AF-D1DA-472B-BDE5-44C32E39DBDF}" type="datetime1">
              <a:rPr lang="en-US" smtClean="0"/>
              <a:pPr/>
              <a:t>9/17/2011</a:t>
            </a:fld>
            <a:endParaRPr lang="en-US" dirty="0"/>
          </a:p>
        </p:txBody>
      </p:sp>
      <p:sp>
        <p:nvSpPr>
          <p:cNvPr id="6" name="Footer Placeholder 5"/>
          <p:cNvSpPr>
            <a:spLocks noGrp="1"/>
          </p:cNvSpPr>
          <p:nvPr>
            <p:ph type="ftr" sz="quarter" idx="11"/>
          </p:nvPr>
        </p:nvSpPr>
        <p:spPr/>
        <p:txBody>
          <a:bodyPr/>
          <a:lstStyle>
            <a:extLst/>
          </a:lstStyle>
          <a:p>
            <a:r>
              <a:rPr lang="en-US" dirty="0" smtClean="0"/>
              <a:t>©Carr Management Consultants 2011</a:t>
            </a:r>
            <a:endParaRPr lang="en-US" dirty="0"/>
          </a:p>
        </p:txBody>
      </p:sp>
      <p:sp>
        <p:nvSpPr>
          <p:cNvPr id="7" name="Slide Number Placeholder 6"/>
          <p:cNvSpPr>
            <a:spLocks noGrp="1"/>
          </p:cNvSpPr>
          <p:nvPr>
            <p:ph type="sldNum" sz="quarter" idx="12"/>
          </p:nvPr>
        </p:nvSpPr>
        <p:spPr/>
        <p:txBody>
          <a:bodyPr/>
          <a:lstStyle>
            <a:extLst/>
          </a:lstStyle>
          <a:p>
            <a:fld id="{D18737D0-1F07-487A-BC82-FDF5B924E95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86C7700B-86EF-47EF-9D28-C34234FD14F8}" type="datetime1">
              <a:rPr lang="en-US" smtClean="0"/>
              <a:pPr/>
              <a:t>9/17/2011</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r>
              <a:rPr lang="en-US" dirty="0" smtClean="0"/>
              <a:t>©Carr Management Consultants 2011</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D18737D0-1F07-487A-BC82-FDF5B924E95B}" type="slidenum">
              <a:rPr lang="en-US" smtClean="0"/>
              <a:pPr/>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C894539-A400-416D-9479-D68792769906}" type="datetime1">
              <a:rPr lang="en-US" smtClean="0"/>
              <a:pPr/>
              <a:t>9/17/2011</a:t>
            </a:fld>
            <a:endParaRPr lang="en-US" dirty="0"/>
          </a:p>
        </p:txBody>
      </p:sp>
      <p:sp>
        <p:nvSpPr>
          <p:cNvPr id="5" name="Footer Placeholder 4"/>
          <p:cNvSpPr>
            <a:spLocks noGrp="1"/>
          </p:cNvSpPr>
          <p:nvPr>
            <p:ph type="ftr" sz="quarter" idx="11"/>
          </p:nvPr>
        </p:nvSpPr>
        <p:spPr/>
        <p:txBody>
          <a:bodyPr/>
          <a:lstStyle>
            <a:extLst/>
          </a:lstStyle>
          <a:p>
            <a:r>
              <a:rPr lang="en-US" dirty="0" smtClean="0"/>
              <a:t>©Carr Management Consultants 2011</a:t>
            </a:r>
            <a:endParaRPr lang="en-US" dirty="0"/>
          </a:p>
        </p:txBody>
      </p:sp>
      <p:sp>
        <p:nvSpPr>
          <p:cNvPr id="6" name="Slide Number Placeholder 5"/>
          <p:cNvSpPr>
            <a:spLocks noGrp="1"/>
          </p:cNvSpPr>
          <p:nvPr>
            <p:ph type="sldNum" sz="quarter" idx="12"/>
          </p:nvPr>
        </p:nvSpPr>
        <p:spPr/>
        <p:txBody>
          <a:bodyPr/>
          <a:lstStyle>
            <a:extLst/>
          </a:lstStyle>
          <a:p>
            <a:fld id="{D18737D0-1F07-487A-BC82-FDF5B924E95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4B8F184-919F-4609-8774-431B01A5580C}" type="datetime1">
              <a:rPr lang="en-US" smtClean="0"/>
              <a:pPr/>
              <a:t>9/17/2011</a:t>
            </a:fld>
            <a:endParaRPr lang="en-US" dirty="0"/>
          </a:p>
        </p:txBody>
      </p:sp>
      <p:sp>
        <p:nvSpPr>
          <p:cNvPr id="5" name="Footer Placeholder 4"/>
          <p:cNvSpPr>
            <a:spLocks noGrp="1"/>
          </p:cNvSpPr>
          <p:nvPr>
            <p:ph type="ftr" sz="quarter" idx="11"/>
          </p:nvPr>
        </p:nvSpPr>
        <p:spPr/>
        <p:txBody>
          <a:bodyPr/>
          <a:lstStyle>
            <a:extLst/>
          </a:lstStyle>
          <a:p>
            <a:r>
              <a:rPr lang="en-US" dirty="0" smtClean="0"/>
              <a:t>©Carr Management Consultants 2011</a:t>
            </a:r>
            <a:endParaRPr lang="en-US" dirty="0"/>
          </a:p>
        </p:txBody>
      </p:sp>
      <p:sp>
        <p:nvSpPr>
          <p:cNvPr id="6" name="Slide Number Placeholder 5"/>
          <p:cNvSpPr>
            <a:spLocks noGrp="1"/>
          </p:cNvSpPr>
          <p:nvPr>
            <p:ph type="sldNum" sz="quarter" idx="12"/>
          </p:nvPr>
        </p:nvSpPr>
        <p:spPr/>
        <p:txBody>
          <a:bodyPr/>
          <a:lstStyle>
            <a:extLst/>
          </a:lstStyle>
          <a:p>
            <a:fld id="{D18737D0-1F07-487A-BC82-FDF5B924E95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691763DA-92A0-48E2-81FD-72B66FD6AB64}" type="datetime1">
              <a:rPr lang="en-US" smtClean="0"/>
              <a:pPr/>
              <a:t>9/17/2011</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r>
              <a:rPr lang="en-US" dirty="0" smtClean="0"/>
              <a:t>©Carr Management Consultants 2011</a:t>
            </a:r>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D18737D0-1F07-487A-BC82-FDF5B924E95B}"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rtl="0" eaLnBrk="1" latinLnBrk="0" hangingPunct="1">
        <a:spcBef>
          <a:spcPct val="0"/>
        </a:spcBef>
        <a:buNone/>
        <a:defRPr kumimoji="0" sz="4100" b="1" kern="1200">
          <a:solidFill>
            <a:schemeClr val="tx1"/>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dirty="0" smtClean="0"/>
              <a:t>Welcome!</a:t>
            </a:r>
            <a:endParaRPr lang="en-US" sz="4000" dirty="0"/>
          </a:p>
        </p:txBody>
      </p:sp>
      <p:sp>
        <p:nvSpPr>
          <p:cNvPr id="3" name="Subtitle 2"/>
          <p:cNvSpPr>
            <a:spLocks noGrp="1"/>
          </p:cNvSpPr>
          <p:nvPr>
            <p:ph type="subTitle" idx="1"/>
          </p:nvPr>
        </p:nvSpPr>
        <p:spPr/>
        <p:txBody>
          <a:bodyPr/>
          <a:lstStyle/>
          <a:p>
            <a:r>
              <a:rPr lang="en-US" dirty="0" smtClean="0"/>
              <a:t>Elite Cambridge Business Circle </a:t>
            </a:r>
            <a:endParaRPr lang="en-US" dirty="0"/>
          </a:p>
        </p:txBody>
      </p:sp>
      <p:pic>
        <p:nvPicPr>
          <p:cNvPr id="4" name="Picture 3" descr="carr_logo_425C.PNG"/>
          <p:cNvPicPr>
            <a:picLocks noChangeAspect="1"/>
          </p:cNvPicPr>
          <p:nvPr/>
        </p:nvPicPr>
        <p:blipFill>
          <a:blip r:embed="rId3" cstate="print"/>
          <a:stretch>
            <a:fillRect/>
          </a:stretch>
        </p:blipFill>
        <p:spPr>
          <a:xfrm>
            <a:off x="7499734" y="188641"/>
            <a:ext cx="1194655" cy="86409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576" y="2780928"/>
            <a:ext cx="7772400" cy="801434"/>
          </a:xfrm>
        </p:spPr>
        <p:txBody>
          <a:bodyPr>
            <a:normAutofit/>
          </a:bodyPr>
          <a:lstStyle/>
          <a:p>
            <a:r>
              <a:rPr lang="en-US" sz="3200" dirty="0" smtClean="0"/>
              <a:t>Is a Business Plan Really Necessary?</a:t>
            </a:r>
            <a:endParaRPr lang="en-US" sz="3200" dirty="0"/>
          </a:p>
        </p:txBody>
      </p:sp>
      <p:sp>
        <p:nvSpPr>
          <p:cNvPr id="3" name="Subtitle 2"/>
          <p:cNvSpPr>
            <a:spLocks noGrp="1"/>
          </p:cNvSpPr>
          <p:nvPr>
            <p:ph type="subTitle" idx="1"/>
          </p:nvPr>
        </p:nvSpPr>
        <p:spPr/>
        <p:txBody>
          <a:bodyPr>
            <a:normAutofit fontScale="92500" lnSpcReduction="20000"/>
          </a:bodyPr>
          <a:lstStyle/>
          <a:p>
            <a:endParaRPr lang="en-US" dirty="0" smtClean="0"/>
          </a:p>
          <a:p>
            <a:endParaRPr lang="en-US" dirty="0" smtClean="0"/>
          </a:p>
          <a:p>
            <a:r>
              <a:rPr lang="en-US" dirty="0" smtClean="0"/>
              <a:t>Presented By : Michael Carr</a:t>
            </a:r>
            <a:endParaRPr lang="en-US" dirty="0"/>
          </a:p>
        </p:txBody>
      </p:sp>
      <p:pic>
        <p:nvPicPr>
          <p:cNvPr id="4" name="Picture 3" descr="carr_logo_425C.PNG"/>
          <p:cNvPicPr>
            <a:picLocks noChangeAspect="1"/>
          </p:cNvPicPr>
          <p:nvPr/>
        </p:nvPicPr>
        <p:blipFill>
          <a:blip r:embed="rId3" cstate="print"/>
          <a:stretch>
            <a:fillRect/>
          </a:stretch>
        </p:blipFill>
        <p:spPr>
          <a:xfrm>
            <a:off x="7499734" y="188641"/>
            <a:ext cx="1194655" cy="864095"/>
          </a:xfrm>
          <a:prstGeom prst="rect">
            <a:avLst/>
          </a:prstGeom>
        </p:spPr>
      </p:pic>
      <p:sp>
        <p:nvSpPr>
          <p:cNvPr id="5" name="Footer Placeholder 4"/>
          <p:cNvSpPr>
            <a:spLocks noGrp="1"/>
          </p:cNvSpPr>
          <p:nvPr>
            <p:ph type="ftr" sz="quarter" idx="11"/>
          </p:nvPr>
        </p:nvSpPr>
        <p:spPr>
          <a:xfrm>
            <a:off x="179513" y="6407944"/>
            <a:ext cx="2952328" cy="365125"/>
          </a:xfrm>
        </p:spPr>
        <p:txBody>
          <a:bodyPr/>
          <a:lstStyle/>
          <a:p>
            <a:pPr algn="l"/>
            <a:r>
              <a:rPr lang="en-US" dirty="0" smtClean="0"/>
              <a:t>©Carr Management Consultants 2011</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a:buNone/>
            </a:pPr>
            <a:endParaRPr lang="en-US" dirty="0" smtClean="0"/>
          </a:p>
          <a:p>
            <a:r>
              <a:rPr lang="en-US" dirty="0" smtClean="0"/>
              <a:t>What do you mean by Strategy?</a:t>
            </a:r>
          </a:p>
          <a:p>
            <a:endParaRPr lang="en-US" dirty="0" smtClean="0"/>
          </a:p>
          <a:p>
            <a:r>
              <a:rPr lang="en-US" dirty="0" smtClean="0"/>
              <a:t>Business Plan Content</a:t>
            </a:r>
          </a:p>
          <a:p>
            <a:endParaRPr lang="en-US" dirty="0" smtClean="0"/>
          </a:p>
          <a:p>
            <a:r>
              <a:rPr lang="en-US" dirty="0" smtClean="0"/>
              <a:t>Notable Examples of strategy</a:t>
            </a:r>
            <a:endParaRPr lang="en-US" dirty="0" smtClean="0"/>
          </a:p>
          <a:p>
            <a:endParaRPr lang="en-US" dirty="0" smtClean="0"/>
          </a:p>
          <a:p>
            <a:r>
              <a:rPr lang="en-US" dirty="0" smtClean="0"/>
              <a:t>What works and what doesn’t?</a:t>
            </a:r>
          </a:p>
          <a:p>
            <a:endParaRPr lang="en-US" dirty="0" smtClean="0"/>
          </a:p>
          <a:p>
            <a:r>
              <a:rPr lang="en-US" dirty="0" smtClean="0"/>
              <a:t>Is your </a:t>
            </a:r>
            <a:r>
              <a:rPr lang="en-GB" dirty="0" smtClean="0"/>
              <a:t>Organisation</a:t>
            </a:r>
            <a:r>
              <a:rPr lang="en-US" dirty="0" smtClean="0"/>
              <a:t> aligned to your Strategy?</a:t>
            </a:r>
          </a:p>
          <a:p>
            <a:endParaRPr lang="en-US" dirty="0" smtClean="0"/>
          </a:p>
          <a:p>
            <a:r>
              <a:rPr lang="en-US" dirty="0" smtClean="0"/>
              <a:t>Test Point – KPI’s</a:t>
            </a:r>
          </a:p>
          <a:p>
            <a:endParaRPr lang="en-US" dirty="0"/>
          </a:p>
        </p:txBody>
      </p:sp>
      <p:sp>
        <p:nvSpPr>
          <p:cNvPr id="2" name="Title 1"/>
          <p:cNvSpPr>
            <a:spLocks noGrp="1"/>
          </p:cNvSpPr>
          <p:nvPr>
            <p:ph type="title"/>
          </p:nvPr>
        </p:nvSpPr>
        <p:spPr/>
        <p:txBody>
          <a:bodyPr>
            <a:normAutofit/>
          </a:bodyPr>
          <a:lstStyle/>
          <a:p>
            <a:r>
              <a:rPr lang="en-US" sz="3700" dirty="0" smtClean="0"/>
              <a:t>Topics For Discussion</a:t>
            </a:r>
            <a:endParaRPr lang="en-US" sz="3700" dirty="0"/>
          </a:p>
        </p:txBody>
      </p:sp>
      <p:sp>
        <p:nvSpPr>
          <p:cNvPr id="4" name="Footer Placeholder 3"/>
          <p:cNvSpPr>
            <a:spLocks noGrp="1"/>
          </p:cNvSpPr>
          <p:nvPr>
            <p:ph type="ftr" sz="quarter" idx="11"/>
          </p:nvPr>
        </p:nvSpPr>
        <p:spPr>
          <a:xfrm>
            <a:off x="251521" y="6407944"/>
            <a:ext cx="3240360" cy="365125"/>
          </a:xfrm>
        </p:spPr>
        <p:txBody>
          <a:bodyPr/>
          <a:lstStyle/>
          <a:p>
            <a:pPr algn="l"/>
            <a:r>
              <a:rPr lang="en-US" dirty="0" smtClean="0"/>
              <a:t>©Carr Management Consultants 2011</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endParaRPr lang="en-US" dirty="0" smtClean="0"/>
          </a:p>
          <a:p>
            <a:r>
              <a:rPr lang="en-US" dirty="0" smtClean="0"/>
              <a:t>How far ahead do you think?</a:t>
            </a:r>
          </a:p>
          <a:p>
            <a:endParaRPr lang="en-US" dirty="0" smtClean="0"/>
          </a:p>
          <a:p>
            <a:r>
              <a:rPr lang="en-US" dirty="0" smtClean="0"/>
              <a:t>What constraints do you operate under?</a:t>
            </a:r>
          </a:p>
          <a:p>
            <a:endParaRPr lang="en-US" dirty="0" smtClean="0"/>
          </a:p>
          <a:p>
            <a:r>
              <a:rPr lang="en-US" dirty="0" smtClean="0"/>
              <a:t>Do you have ownership of the plan?</a:t>
            </a:r>
          </a:p>
          <a:p>
            <a:endParaRPr lang="en-US" dirty="0" smtClean="0"/>
          </a:p>
          <a:p>
            <a:r>
              <a:rPr lang="en-US" dirty="0" smtClean="0"/>
              <a:t>Are you an influencer or stakeholder?</a:t>
            </a:r>
          </a:p>
          <a:p>
            <a:endParaRPr lang="en-US" dirty="0" smtClean="0"/>
          </a:p>
          <a:p>
            <a:r>
              <a:rPr lang="en-US" dirty="0" smtClean="0"/>
              <a:t>What tools do you use?</a:t>
            </a:r>
          </a:p>
          <a:p>
            <a:endParaRPr lang="en-US" dirty="0" smtClean="0"/>
          </a:p>
          <a:p>
            <a:endParaRPr lang="en-US" dirty="0" smtClean="0"/>
          </a:p>
          <a:p>
            <a:endParaRPr lang="en-US" dirty="0" smtClean="0"/>
          </a:p>
          <a:p>
            <a:endParaRPr lang="en-US" dirty="0"/>
          </a:p>
        </p:txBody>
      </p:sp>
      <p:sp>
        <p:nvSpPr>
          <p:cNvPr id="2" name="Title 1"/>
          <p:cNvSpPr>
            <a:spLocks noGrp="1"/>
          </p:cNvSpPr>
          <p:nvPr>
            <p:ph type="title"/>
          </p:nvPr>
        </p:nvSpPr>
        <p:spPr/>
        <p:txBody>
          <a:bodyPr>
            <a:normAutofit/>
          </a:bodyPr>
          <a:lstStyle/>
          <a:p>
            <a:r>
              <a:rPr lang="en-US" sz="3700" dirty="0" smtClean="0"/>
              <a:t>What </a:t>
            </a:r>
            <a:r>
              <a:rPr lang="en-US" sz="3700" dirty="0" smtClean="0"/>
              <a:t>Do </a:t>
            </a:r>
            <a:r>
              <a:rPr lang="en-US" sz="3700" dirty="0" smtClean="0"/>
              <a:t>Y</a:t>
            </a:r>
            <a:r>
              <a:rPr lang="en-US" sz="3700" dirty="0" smtClean="0"/>
              <a:t>ou Mean By Strategy</a:t>
            </a:r>
            <a:r>
              <a:rPr lang="en-US" sz="3700" dirty="0" smtClean="0"/>
              <a:t>?</a:t>
            </a:r>
            <a:endParaRPr lang="en-US" sz="3700" dirty="0"/>
          </a:p>
        </p:txBody>
      </p:sp>
      <p:sp>
        <p:nvSpPr>
          <p:cNvPr id="4" name="Footer Placeholder 3"/>
          <p:cNvSpPr>
            <a:spLocks noGrp="1"/>
          </p:cNvSpPr>
          <p:nvPr>
            <p:ph type="ftr" sz="quarter" idx="11"/>
          </p:nvPr>
        </p:nvSpPr>
        <p:spPr>
          <a:xfrm>
            <a:off x="323529" y="6407944"/>
            <a:ext cx="3240360" cy="365125"/>
          </a:xfrm>
        </p:spPr>
        <p:txBody>
          <a:bodyPr/>
          <a:lstStyle/>
          <a:p>
            <a:pPr algn="l"/>
            <a:r>
              <a:rPr lang="en-US" dirty="0" smtClean="0"/>
              <a:t>©Carr Management Consultants 2011</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990600" y="1774487"/>
          <a:ext cx="7162800" cy="39392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p:txBody>
          <a:bodyPr>
            <a:normAutofit fontScale="90000"/>
          </a:bodyPr>
          <a:lstStyle/>
          <a:p>
            <a:r>
              <a:rPr lang="en-US" dirty="0" smtClean="0"/>
              <a:t>Business Plan Content</a:t>
            </a:r>
            <a:br>
              <a:rPr lang="en-US" dirty="0" smtClean="0"/>
            </a:br>
            <a:endParaRPr lang="en-US" dirty="0"/>
          </a:p>
        </p:txBody>
      </p:sp>
      <p:sp>
        <p:nvSpPr>
          <p:cNvPr id="5" name="Footer Placeholder 4"/>
          <p:cNvSpPr>
            <a:spLocks noGrp="1"/>
          </p:cNvSpPr>
          <p:nvPr>
            <p:ph type="ftr" sz="quarter" idx="11"/>
          </p:nvPr>
        </p:nvSpPr>
        <p:spPr>
          <a:xfrm>
            <a:off x="179513" y="6407944"/>
            <a:ext cx="3312368" cy="365125"/>
          </a:xfrm>
        </p:spPr>
        <p:txBody>
          <a:bodyPr/>
          <a:lstStyle/>
          <a:p>
            <a:pPr algn="l"/>
            <a:r>
              <a:rPr lang="en-US" dirty="0" smtClean="0"/>
              <a:t>©Carr Management Consultants 2011</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“These are organisations that take an active note of the competitive landscape and then determine a strategy that has been thought through, to deliver the most thorough and potentially positive realisation to the stakeholders benefit”</a:t>
            </a:r>
          </a:p>
          <a:p>
            <a:endParaRPr lang="en-GB" dirty="0" smtClean="0"/>
          </a:p>
          <a:p>
            <a:r>
              <a:rPr lang="en-US" dirty="0" smtClean="0"/>
              <a:t>“A Business Plan is just an articulation of that strategy”</a:t>
            </a:r>
          </a:p>
          <a:p>
            <a:pPr lvl="1"/>
            <a:endParaRPr lang="en-US" dirty="0" smtClean="0"/>
          </a:p>
          <a:p>
            <a:pPr lvl="1"/>
            <a:endParaRPr lang="en-US" dirty="0" smtClean="0"/>
          </a:p>
        </p:txBody>
      </p:sp>
      <p:sp>
        <p:nvSpPr>
          <p:cNvPr id="2" name="Title 1"/>
          <p:cNvSpPr>
            <a:spLocks noGrp="1"/>
          </p:cNvSpPr>
          <p:nvPr>
            <p:ph type="title"/>
          </p:nvPr>
        </p:nvSpPr>
        <p:spPr/>
        <p:txBody>
          <a:bodyPr>
            <a:normAutofit/>
          </a:bodyPr>
          <a:lstStyle/>
          <a:p>
            <a:r>
              <a:rPr lang="en-US" sz="3700" dirty="0" smtClean="0"/>
              <a:t>Notable </a:t>
            </a:r>
            <a:r>
              <a:rPr lang="en-US" sz="3700" dirty="0" smtClean="0"/>
              <a:t>Examples </a:t>
            </a:r>
            <a:r>
              <a:rPr lang="en-US" sz="3700" dirty="0" smtClean="0"/>
              <a:t>Of</a:t>
            </a:r>
            <a:r>
              <a:rPr lang="en-US" sz="3700" dirty="0" smtClean="0"/>
              <a:t> </a:t>
            </a:r>
            <a:r>
              <a:rPr lang="en-US" sz="3700" dirty="0" smtClean="0"/>
              <a:t>S</a:t>
            </a:r>
            <a:r>
              <a:rPr lang="en-US" sz="3700" dirty="0" smtClean="0"/>
              <a:t>trategy </a:t>
            </a:r>
            <a:endParaRPr lang="en-US" sz="3700" dirty="0"/>
          </a:p>
        </p:txBody>
      </p:sp>
      <p:sp>
        <p:nvSpPr>
          <p:cNvPr id="4" name="Footer Placeholder 3"/>
          <p:cNvSpPr>
            <a:spLocks noGrp="1"/>
          </p:cNvSpPr>
          <p:nvPr>
            <p:ph type="ftr" sz="quarter" idx="11"/>
          </p:nvPr>
        </p:nvSpPr>
        <p:spPr>
          <a:xfrm>
            <a:off x="179513" y="6407944"/>
            <a:ext cx="3312368" cy="365125"/>
          </a:xfrm>
        </p:spPr>
        <p:txBody>
          <a:bodyPr/>
          <a:lstStyle/>
          <a:p>
            <a:pPr algn="l"/>
            <a:r>
              <a:rPr lang="en-US" dirty="0" smtClean="0"/>
              <a:t>©Carr Management Consultants 2011</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China</a:t>
            </a:r>
          </a:p>
          <a:p>
            <a:pPr lvl="1"/>
            <a:r>
              <a:rPr lang="en-US" sz="1700" dirty="0" smtClean="0"/>
              <a:t>$3t Liquid Assets </a:t>
            </a:r>
            <a:r>
              <a:rPr lang="en-US" sz="1700" dirty="0" smtClean="0"/>
              <a:t> and applying that cash to :-</a:t>
            </a:r>
            <a:endParaRPr lang="en-US" sz="1700" dirty="0" smtClean="0"/>
          </a:p>
          <a:p>
            <a:pPr lvl="2"/>
            <a:r>
              <a:rPr lang="en-US" sz="1500" dirty="0" smtClean="0"/>
              <a:t>Security – </a:t>
            </a:r>
            <a:r>
              <a:rPr lang="en-US" sz="1500" dirty="0" smtClean="0"/>
              <a:t>Purchased Secondhand Ukrainian </a:t>
            </a:r>
            <a:r>
              <a:rPr lang="en-US" sz="1500" dirty="0" smtClean="0"/>
              <a:t>Aircraft Carrier</a:t>
            </a:r>
          </a:p>
          <a:p>
            <a:pPr lvl="2"/>
            <a:r>
              <a:rPr lang="en-US" sz="1500" dirty="0" smtClean="0"/>
              <a:t>Manufacturing – </a:t>
            </a:r>
            <a:r>
              <a:rPr lang="en-US" sz="1500" dirty="0" smtClean="0"/>
              <a:t>Purchasing bankrupt industrial plants – e.g.  MG and SAAB</a:t>
            </a:r>
            <a:endParaRPr lang="en-US" sz="1500" dirty="0" smtClean="0"/>
          </a:p>
          <a:p>
            <a:pPr lvl="2"/>
            <a:r>
              <a:rPr lang="en-US" sz="1500" dirty="0" smtClean="0"/>
              <a:t>Investment in supply chain e.g. Raw </a:t>
            </a:r>
            <a:r>
              <a:rPr lang="en-US" sz="1500" dirty="0" smtClean="0"/>
              <a:t>Minerals - Africa</a:t>
            </a:r>
          </a:p>
          <a:p>
            <a:pPr lvl="2"/>
            <a:r>
              <a:rPr lang="en-US" sz="1500" dirty="0" smtClean="0"/>
              <a:t>Hedging </a:t>
            </a:r>
            <a:r>
              <a:rPr lang="en-US" sz="1500" dirty="0" smtClean="0"/>
              <a:t>– </a:t>
            </a:r>
            <a:r>
              <a:rPr lang="en-US" sz="1500" dirty="0" smtClean="0"/>
              <a:t>protecting their investments  - e.g. </a:t>
            </a:r>
            <a:r>
              <a:rPr lang="en-US" sz="1500" dirty="0" smtClean="0"/>
              <a:t>Eurobonds and Italy</a:t>
            </a:r>
            <a:endParaRPr lang="en-US" sz="1500" dirty="0" smtClean="0"/>
          </a:p>
          <a:p>
            <a:pPr lvl="1"/>
            <a:endParaRPr lang="en-US" dirty="0" smtClean="0"/>
          </a:p>
          <a:p>
            <a:r>
              <a:rPr lang="en-US" dirty="0" smtClean="0"/>
              <a:t>USA</a:t>
            </a:r>
          </a:p>
          <a:p>
            <a:pPr lvl="1"/>
            <a:r>
              <a:rPr lang="en-US" sz="1700" dirty="0" smtClean="0"/>
              <a:t>HP – </a:t>
            </a:r>
            <a:r>
              <a:rPr lang="en-US" sz="1700" dirty="0" smtClean="0"/>
              <a:t>Withdrawing from hardware manufacture</a:t>
            </a:r>
          </a:p>
          <a:p>
            <a:pPr lvl="2"/>
            <a:r>
              <a:rPr lang="en-US" sz="1500" dirty="0" smtClean="0"/>
              <a:t>Purchased </a:t>
            </a:r>
            <a:r>
              <a:rPr lang="en-US" sz="1500" dirty="0" smtClean="0"/>
              <a:t>Autonomy Cambridge UK software house for £7.1b</a:t>
            </a:r>
            <a:endParaRPr lang="en-US" sz="1500" dirty="0" smtClean="0"/>
          </a:p>
          <a:p>
            <a:pPr lvl="1"/>
            <a:endParaRPr lang="en-US" sz="1700" dirty="0" smtClean="0"/>
          </a:p>
          <a:p>
            <a:pPr lvl="1"/>
            <a:r>
              <a:rPr lang="en-US" sz="1700" dirty="0" smtClean="0"/>
              <a:t>Microsoft </a:t>
            </a:r>
            <a:r>
              <a:rPr lang="en-US" sz="1700" dirty="0" smtClean="0"/>
              <a:t>&amp; </a:t>
            </a:r>
            <a:r>
              <a:rPr lang="en-US" sz="1700" dirty="0" smtClean="0"/>
              <a:t>Nokia</a:t>
            </a:r>
          </a:p>
          <a:p>
            <a:pPr lvl="2"/>
            <a:r>
              <a:rPr lang="en-US" sz="1500" dirty="0" smtClean="0"/>
              <a:t>Seeking to gain market share invested in Nokia with $1b investment</a:t>
            </a:r>
          </a:p>
          <a:p>
            <a:pPr lvl="2"/>
            <a:endParaRPr lang="en-US" sz="1500" dirty="0" smtClean="0"/>
          </a:p>
          <a:p>
            <a:pPr>
              <a:buNone/>
            </a:pPr>
            <a:endParaRPr lang="en-US" dirty="0" smtClean="0"/>
          </a:p>
          <a:p>
            <a:pPr lvl="1"/>
            <a:endParaRPr lang="en-US" dirty="0" smtClean="0"/>
          </a:p>
          <a:p>
            <a:pPr lvl="1"/>
            <a:endParaRPr lang="en-US" dirty="0" smtClean="0"/>
          </a:p>
        </p:txBody>
      </p:sp>
      <p:sp>
        <p:nvSpPr>
          <p:cNvPr id="2" name="Title 1"/>
          <p:cNvSpPr>
            <a:spLocks noGrp="1"/>
          </p:cNvSpPr>
          <p:nvPr>
            <p:ph type="title"/>
          </p:nvPr>
        </p:nvSpPr>
        <p:spPr/>
        <p:txBody>
          <a:bodyPr>
            <a:normAutofit/>
          </a:bodyPr>
          <a:lstStyle/>
          <a:p>
            <a:r>
              <a:rPr lang="en-US" sz="3700" dirty="0" smtClean="0"/>
              <a:t>Notable </a:t>
            </a:r>
            <a:r>
              <a:rPr lang="en-US" sz="3700" dirty="0" smtClean="0"/>
              <a:t>Examples Of Strategy </a:t>
            </a:r>
            <a:endParaRPr lang="en-US" sz="3700" dirty="0"/>
          </a:p>
        </p:txBody>
      </p:sp>
      <p:sp>
        <p:nvSpPr>
          <p:cNvPr id="15" name="Footer Placeholder 14"/>
          <p:cNvSpPr>
            <a:spLocks noGrp="1"/>
          </p:cNvSpPr>
          <p:nvPr>
            <p:ph type="ftr" sz="quarter" idx="11"/>
          </p:nvPr>
        </p:nvSpPr>
        <p:spPr>
          <a:xfrm>
            <a:off x="179513" y="6407944"/>
            <a:ext cx="3312368" cy="365125"/>
          </a:xfrm>
        </p:spPr>
        <p:txBody>
          <a:bodyPr/>
          <a:lstStyle/>
          <a:p>
            <a:pPr algn="l"/>
            <a:r>
              <a:rPr lang="en-US" dirty="0" smtClean="0"/>
              <a:t>©Carr Management Consultants 2011</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Arcadis/</a:t>
            </a:r>
            <a:r>
              <a:rPr lang="en-GB" dirty="0" smtClean="0"/>
              <a:t>Geraghty &amp; Miller </a:t>
            </a:r>
            <a:r>
              <a:rPr lang="en-GB" dirty="0" smtClean="0"/>
              <a:t> publicly state their position on strategy</a:t>
            </a:r>
          </a:p>
          <a:p>
            <a:endParaRPr lang="en-US" dirty="0" smtClean="0"/>
          </a:p>
          <a:p>
            <a:pPr>
              <a:buNone/>
            </a:pPr>
            <a:r>
              <a:rPr lang="en-GB" sz="1700" dirty="0" smtClean="0"/>
              <a:t>	2000</a:t>
            </a:r>
            <a:r>
              <a:rPr lang="en-GB" sz="1700" dirty="0" smtClean="0"/>
              <a:t>   Strategic review and course change</a:t>
            </a:r>
          </a:p>
          <a:p>
            <a:pPr>
              <a:buNone/>
            </a:pPr>
            <a:r>
              <a:rPr lang="en-GB" sz="1700" dirty="0" smtClean="0"/>
              <a:t/>
            </a:r>
            <a:br>
              <a:rPr lang="en-GB" sz="1700" dirty="0" smtClean="0"/>
            </a:br>
            <a:r>
              <a:rPr lang="en-GB" sz="1700" dirty="0" smtClean="0"/>
              <a:t>2005   Strategy 'Choices for Growth' </a:t>
            </a:r>
          </a:p>
          <a:p>
            <a:pPr>
              <a:buNone/>
            </a:pPr>
            <a:r>
              <a:rPr lang="en-GB" sz="1700" dirty="0" smtClean="0"/>
              <a:t/>
            </a:r>
            <a:br>
              <a:rPr lang="en-GB" sz="1700" dirty="0" smtClean="0"/>
            </a:br>
            <a:r>
              <a:rPr lang="en-GB" sz="1700" dirty="0" smtClean="0"/>
              <a:t>2008   Strategy 'Building Global Leadership' </a:t>
            </a:r>
          </a:p>
          <a:p>
            <a:pPr>
              <a:buNone/>
            </a:pPr>
            <a:r>
              <a:rPr lang="en-GB" sz="1700" dirty="0" smtClean="0"/>
              <a:t/>
            </a:r>
            <a:br>
              <a:rPr lang="en-GB" sz="1700" dirty="0" smtClean="0"/>
            </a:br>
            <a:r>
              <a:rPr lang="en-GB" sz="1700" dirty="0" smtClean="0"/>
              <a:t>2010   Strategy 'Leadership, Balance, Growth'</a:t>
            </a:r>
            <a:r>
              <a:rPr lang="en-GB" dirty="0" smtClean="0"/>
              <a:t/>
            </a:r>
            <a:br>
              <a:rPr lang="en-GB" dirty="0" smtClean="0"/>
            </a:br>
            <a:endParaRPr lang="en-US" dirty="0" smtClean="0"/>
          </a:p>
          <a:p>
            <a:pPr lvl="1"/>
            <a:endParaRPr lang="en-US" dirty="0" smtClean="0"/>
          </a:p>
          <a:p>
            <a:pPr lvl="1"/>
            <a:endParaRPr lang="en-US" dirty="0" smtClean="0"/>
          </a:p>
        </p:txBody>
      </p:sp>
      <p:sp>
        <p:nvSpPr>
          <p:cNvPr id="2" name="Title 1"/>
          <p:cNvSpPr>
            <a:spLocks noGrp="1"/>
          </p:cNvSpPr>
          <p:nvPr>
            <p:ph type="title"/>
          </p:nvPr>
        </p:nvSpPr>
        <p:spPr/>
        <p:txBody>
          <a:bodyPr>
            <a:normAutofit/>
          </a:bodyPr>
          <a:lstStyle/>
          <a:p>
            <a:r>
              <a:rPr lang="en-US" sz="3700" dirty="0" smtClean="0"/>
              <a:t>Notable Examples Of Strategy </a:t>
            </a:r>
            <a:endParaRPr lang="en-US" sz="3700" dirty="0"/>
          </a:p>
        </p:txBody>
      </p:sp>
      <p:sp>
        <p:nvSpPr>
          <p:cNvPr id="4" name="Footer Placeholder 3"/>
          <p:cNvSpPr>
            <a:spLocks noGrp="1"/>
          </p:cNvSpPr>
          <p:nvPr>
            <p:ph type="ftr" sz="quarter" idx="11"/>
          </p:nvPr>
        </p:nvSpPr>
        <p:spPr>
          <a:xfrm>
            <a:off x="251521" y="6407944"/>
            <a:ext cx="3240360" cy="365125"/>
          </a:xfrm>
        </p:spPr>
        <p:txBody>
          <a:bodyPr/>
          <a:lstStyle/>
          <a:p>
            <a:pPr algn="l"/>
            <a:r>
              <a:rPr lang="en-US" dirty="0" smtClean="0"/>
              <a:t>©Carr Management Consultants 2011</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25000" lnSpcReduction="20000"/>
          </a:bodyPr>
          <a:lstStyle/>
          <a:p>
            <a:r>
              <a:rPr lang="en-US" sz="10800" dirty="0" smtClean="0"/>
              <a:t>Permison Homes</a:t>
            </a:r>
          </a:p>
          <a:p>
            <a:endParaRPr lang="en-US" sz="6800" dirty="0" smtClean="0"/>
          </a:p>
          <a:p>
            <a:pPr lvl="1"/>
            <a:r>
              <a:rPr lang="en-GB" sz="6400" dirty="0" smtClean="0"/>
              <a:t>The Group’s financial and operational performance is subject to a significant number of risks, which are subject to continual assessment by management to mitigate and minimise these risks. There are also many risks which are outside of our control which can affect our business. Our principal risks are: </a:t>
            </a:r>
          </a:p>
          <a:p>
            <a:endParaRPr lang="en-GB" sz="6800" dirty="0" smtClean="0"/>
          </a:p>
          <a:p>
            <a:pPr lvl="1"/>
            <a:r>
              <a:rPr lang="en-GB" sz="6400" dirty="0" smtClean="0"/>
              <a:t>Strategy </a:t>
            </a:r>
            <a:r>
              <a:rPr lang="en-GB" sz="6400" dirty="0" smtClean="0"/>
              <a:t> - The </a:t>
            </a:r>
            <a:r>
              <a:rPr lang="en-GB" sz="6400" dirty="0" smtClean="0"/>
              <a:t>Board has adopted its present strategy as it believes it is the one most likely to add the greatest value for shareholders and stakeholders. It is possible that, with time, factors become known that indicate that the strategy currently being pursued is not the most effective…….</a:t>
            </a:r>
          </a:p>
          <a:p>
            <a:endParaRPr lang="en-GB" sz="6800" dirty="0" smtClean="0"/>
          </a:p>
          <a:p>
            <a:pPr lvl="1"/>
            <a:r>
              <a:rPr lang="en-GB" sz="6400" dirty="0" smtClean="0"/>
              <a:t>……all employees have a clear understanding of the potential benefits and risks of the strategy. </a:t>
            </a:r>
          </a:p>
          <a:p>
            <a:pPr>
              <a:buNone/>
            </a:pPr>
            <a:r>
              <a:rPr lang="en-GB" sz="6800" dirty="0" smtClean="0"/>
              <a:t>	</a:t>
            </a:r>
          </a:p>
          <a:p>
            <a:endParaRPr lang="en-US" sz="8000" dirty="0" smtClean="0"/>
          </a:p>
          <a:p>
            <a:pPr lvl="1"/>
            <a:endParaRPr lang="en-US" sz="8000" dirty="0" smtClean="0"/>
          </a:p>
          <a:p>
            <a:pPr lvl="1">
              <a:buNone/>
            </a:pPr>
            <a:endParaRPr lang="en-US" dirty="0" smtClean="0"/>
          </a:p>
          <a:p>
            <a:pPr lvl="1"/>
            <a:endParaRPr lang="en-US" dirty="0" smtClean="0"/>
          </a:p>
        </p:txBody>
      </p:sp>
      <p:sp>
        <p:nvSpPr>
          <p:cNvPr id="2" name="Title 1"/>
          <p:cNvSpPr>
            <a:spLocks noGrp="1"/>
          </p:cNvSpPr>
          <p:nvPr>
            <p:ph type="title"/>
          </p:nvPr>
        </p:nvSpPr>
        <p:spPr/>
        <p:txBody>
          <a:bodyPr>
            <a:normAutofit/>
          </a:bodyPr>
          <a:lstStyle/>
          <a:p>
            <a:r>
              <a:rPr lang="en-US" sz="3700" dirty="0" smtClean="0"/>
              <a:t>Notable </a:t>
            </a:r>
            <a:r>
              <a:rPr lang="en-US" sz="3700" dirty="0" smtClean="0"/>
              <a:t>Examples Of </a:t>
            </a:r>
            <a:r>
              <a:rPr lang="en-US" sz="3700" dirty="0" smtClean="0"/>
              <a:t>S</a:t>
            </a:r>
            <a:r>
              <a:rPr lang="en-US" sz="3700" dirty="0" smtClean="0"/>
              <a:t>trategy </a:t>
            </a:r>
            <a:endParaRPr lang="en-US" sz="3700" dirty="0"/>
          </a:p>
        </p:txBody>
      </p:sp>
      <p:sp>
        <p:nvSpPr>
          <p:cNvPr id="4" name="Footer Placeholder 3"/>
          <p:cNvSpPr>
            <a:spLocks noGrp="1"/>
          </p:cNvSpPr>
          <p:nvPr>
            <p:ph type="ftr" sz="quarter" idx="11"/>
          </p:nvPr>
        </p:nvSpPr>
        <p:spPr>
          <a:xfrm>
            <a:off x="179513" y="6407944"/>
            <a:ext cx="3312368" cy="365125"/>
          </a:xfrm>
        </p:spPr>
        <p:txBody>
          <a:bodyPr/>
          <a:lstStyle/>
          <a:p>
            <a:pPr algn="l"/>
            <a:r>
              <a:rPr lang="en-US" dirty="0" smtClean="0"/>
              <a:t>©Carr Management Consultants 2011</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1700" dirty="0" smtClean="0"/>
              <a:t>Additional Tools</a:t>
            </a:r>
          </a:p>
          <a:p>
            <a:endParaRPr lang="en-US" sz="1700" dirty="0" smtClean="0"/>
          </a:p>
          <a:p>
            <a:pPr lvl="1"/>
            <a:r>
              <a:rPr lang="en-GB" sz="1700" dirty="0" smtClean="0"/>
              <a:t>Cluster Modelling</a:t>
            </a:r>
          </a:p>
          <a:p>
            <a:pPr lvl="1"/>
            <a:endParaRPr lang="en-GB" sz="1700" dirty="0" smtClean="0"/>
          </a:p>
          <a:p>
            <a:pPr lvl="1"/>
            <a:r>
              <a:rPr lang="en-GB" sz="1700" dirty="0" smtClean="0"/>
              <a:t>Portfolio Management</a:t>
            </a:r>
          </a:p>
          <a:p>
            <a:pPr lvl="1"/>
            <a:endParaRPr lang="en-GB" sz="1700" dirty="0" smtClean="0"/>
          </a:p>
          <a:p>
            <a:pPr lvl="1"/>
            <a:r>
              <a:rPr lang="en-GB" sz="1700" dirty="0" smtClean="0"/>
              <a:t>Product Life Cycle</a:t>
            </a:r>
          </a:p>
          <a:p>
            <a:pPr lvl="1"/>
            <a:endParaRPr lang="en-GB" sz="1700" dirty="0" smtClean="0"/>
          </a:p>
          <a:p>
            <a:pPr lvl="1"/>
            <a:r>
              <a:rPr lang="en-GB" sz="1700" dirty="0" smtClean="0"/>
              <a:t>Integration into  TOP</a:t>
            </a:r>
          </a:p>
          <a:p>
            <a:pPr lvl="2"/>
            <a:endParaRPr lang="en-US" sz="1800" dirty="0" smtClean="0"/>
          </a:p>
        </p:txBody>
      </p:sp>
      <p:sp>
        <p:nvSpPr>
          <p:cNvPr id="2" name="Title 1"/>
          <p:cNvSpPr>
            <a:spLocks noGrp="1"/>
          </p:cNvSpPr>
          <p:nvPr>
            <p:ph type="title"/>
          </p:nvPr>
        </p:nvSpPr>
        <p:spPr/>
        <p:txBody>
          <a:bodyPr>
            <a:normAutofit/>
          </a:bodyPr>
          <a:lstStyle/>
          <a:p>
            <a:r>
              <a:rPr lang="en-US" sz="3700" dirty="0" smtClean="0"/>
              <a:t>How </a:t>
            </a:r>
            <a:r>
              <a:rPr lang="en-US" sz="3700" dirty="0" smtClean="0"/>
              <a:t>Should You Be Planning?</a:t>
            </a:r>
            <a:endParaRPr lang="en-US" sz="3700" dirty="0"/>
          </a:p>
        </p:txBody>
      </p:sp>
      <p:sp>
        <p:nvSpPr>
          <p:cNvPr id="4" name="Footer Placeholder 3"/>
          <p:cNvSpPr>
            <a:spLocks noGrp="1"/>
          </p:cNvSpPr>
          <p:nvPr>
            <p:ph type="ftr" sz="quarter" idx="11"/>
          </p:nvPr>
        </p:nvSpPr>
        <p:spPr>
          <a:xfrm>
            <a:off x="179513" y="6407944"/>
            <a:ext cx="3312368" cy="365125"/>
          </a:xfrm>
        </p:spPr>
        <p:txBody>
          <a:bodyPr/>
          <a:lstStyle/>
          <a:p>
            <a:pPr algn="l"/>
            <a:r>
              <a:rPr lang="en-US" dirty="0" smtClean="0"/>
              <a:t>©Carr Management Consultants 2011</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val 17"/>
          <p:cNvSpPr/>
          <p:nvPr/>
        </p:nvSpPr>
        <p:spPr>
          <a:xfrm>
            <a:off x="6084168" y="2060848"/>
            <a:ext cx="1728192" cy="72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7106" name="Rectangle 2"/>
          <p:cNvSpPr>
            <a:spLocks noGrp="1" noChangeArrowheads="1"/>
          </p:cNvSpPr>
          <p:nvPr>
            <p:ph type="title"/>
          </p:nvPr>
        </p:nvSpPr>
        <p:spPr/>
        <p:txBody>
          <a:bodyPr>
            <a:normAutofit/>
          </a:bodyPr>
          <a:lstStyle/>
          <a:p>
            <a:pPr algn="ctr"/>
            <a:r>
              <a:rPr lang="en-GB" sz="3700" dirty="0" smtClean="0"/>
              <a:t>Cluster Modelling</a:t>
            </a:r>
            <a:endParaRPr lang="en-GB" sz="3700" dirty="0"/>
          </a:p>
        </p:txBody>
      </p:sp>
      <p:sp>
        <p:nvSpPr>
          <p:cNvPr id="47107" name="Rectangle 3"/>
          <p:cNvSpPr>
            <a:spLocks noGrp="1" noChangeArrowheads="1"/>
          </p:cNvSpPr>
          <p:nvPr>
            <p:ph type="body" idx="1"/>
          </p:nvPr>
        </p:nvSpPr>
        <p:spPr>
          <a:xfrm>
            <a:off x="685800" y="1981200"/>
            <a:ext cx="7924800" cy="4114800"/>
          </a:xfrm>
        </p:spPr>
        <p:txBody>
          <a:bodyPr/>
          <a:lstStyle/>
          <a:p>
            <a:pPr lvl="1"/>
            <a:r>
              <a:rPr lang="en-GB" sz="1700" dirty="0" smtClean="0"/>
              <a:t>Attributes Example</a:t>
            </a:r>
            <a:endParaRPr lang="en-GB" sz="1700" dirty="0"/>
          </a:p>
          <a:p>
            <a:pPr lvl="1"/>
            <a:endParaRPr lang="en-GB" dirty="0"/>
          </a:p>
          <a:p>
            <a:endParaRPr lang="en-GB" dirty="0"/>
          </a:p>
        </p:txBody>
      </p:sp>
      <p:sp>
        <p:nvSpPr>
          <p:cNvPr id="47108" name="Line 4"/>
          <p:cNvSpPr>
            <a:spLocks noChangeShapeType="1"/>
          </p:cNvSpPr>
          <p:nvPr/>
        </p:nvSpPr>
        <p:spPr bwMode="auto">
          <a:xfrm flipV="1">
            <a:off x="4355976" y="2348880"/>
            <a:ext cx="0" cy="3276600"/>
          </a:xfrm>
          <a:prstGeom prst="line">
            <a:avLst/>
          </a:prstGeom>
          <a:noFill/>
          <a:ln w="12700" cap="sq">
            <a:solidFill>
              <a:schemeClr val="tx1"/>
            </a:solidFill>
            <a:round/>
            <a:headEnd type="none" w="sm" len="sm"/>
            <a:tailEnd type="triangle" w="med" len="med"/>
          </a:ln>
          <a:effectLst/>
        </p:spPr>
        <p:txBody>
          <a:bodyPr wrap="none" anchor="ctr"/>
          <a:lstStyle/>
          <a:p>
            <a:endParaRPr lang="en-GB" dirty="0"/>
          </a:p>
        </p:txBody>
      </p:sp>
      <p:sp>
        <p:nvSpPr>
          <p:cNvPr id="47109" name="Line 5"/>
          <p:cNvSpPr>
            <a:spLocks noChangeShapeType="1"/>
          </p:cNvSpPr>
          <p:nvPr/>
        </p:nvSpPr>
        <p:spPr bwMode="auto">
          <a:xfrm>
            <a:off x="539552" y="4077072"/>
            <a:ext cx="7848600" cy="0"/>
          </a:xfrm>
          <a:prstGeom prst="line">
            <a:avLst/>
          </a:prstGeom>
          <a:noFill/>
          <a:ln w="12700" cap="sq">
            <a:solidFill>
              <a:schemeClr val="tx1"/>
            </a:solidFill>
            <a:round/>
            <a:headEnd type="none" w="sm" len="sm"/>
            <a:tailEnd type="triangle" w="med" len="med"/>
          </a:ln>
          <a:effectLst/>
        </p:spPr>
        <p:txBody>
          <a:bodyPr wrap="none" anchor="ctr"/>
          <a:lstStyle/>
          <a:p>
            <a:endParaRPr lang="en-GB" dirty="0"/>
          </a:p>
        </p:txBody>
      </p:sp>
      <p:sp>
        <p:nvSpPr>
          <p:cNvPr id="47111" name="Text Box 7"/>
          <p:cNvSpPr txBox="1">
            <a:spLocks noChangeArrowheads="1"/>
          </p:cNvSpPr>
          <p:nvPr/>
        </p:nvSpPr>
        <p:spPr bwMode="auto">
          <a:xfrm>
            <a:off x="4139952" y="1700808"/>
            <a:ext cx="330540" cy="369332"/>
          </a:xfrm>
          <a:prstGeom prst="rect">
            <a:avLst/>
          </a:prstGeom>
          <a:noFill/>
          <a:ln w="12700" cap="sq">
            <a:noFill/>
            <a:miter lim="800000"/>
            <a:headEnd type="none" w="sm" len="sm"/>
            <a:tailEnd type="none" w="sm" len="sm"/>
          </a:ln>
          <a:effectLst/>
        </p:spPr>
        <p:txBody>
          <a:bodyPr wrap="none">
            <a:spAutoFit/>
          </a:bodyPr>
          <a:lstStyle/>
          <a:p>
            <a:r>
              <a:rPr kumimoji="0" lang="en-GB" dirty="0" smtClean="0"/>
              <a:t>$</a:t>
            </a:r>
            <a:endParaRPr kumimoji="0" lang="en-GB" dirty="0"/>
          </a:p>
        </p:txBody>
      </p:sp>
      <p:sp>
        <p:nvSpPr>
          <p:cNvPr id="47112" name="Text Box 8"/>
          <p:cNvSpPr txBox="1">
            <a:spLocks noChangeArrowheads="1"/>
          </p:cNvSpPr>
          <p:nvPr/>
        </p:nvSpPr>
        <p:spPr bwMode="auto">
          <a:xfrm>
            <a:off x="539552" y="3717032"/>
            <a:ext cx="1154483" cy="307777"/>
          </a:xfrm>
          <a:prstGeom prst="rect">
            <a:avLst/>
          </a:prstGeom>
          <a:noFill/>
          <a:ln w="12700" cap="sq">
            <a:noFill/>
            <a:miter lim="800000"/>
            <a:headEnd type="none" w="sm" len="sm"/>
            <a:tailEnd type="none" w="sm" len="sm"/>
          </a:ln>
          <a:effectLst/>
        </p:spPr>
        <p:txBody>
          <a:bodyPr wrap="none">
            <a:spAutoFit/>
          </a:bodyPr>
          <a:lstStyle/>
          <a:p>
            <a:r>
              <a:rPr kumimoji="0" lang="en-GB" sz="1400" dirty="0" smtClean="0"/>
              <a:t>Speed MHZ</a:t>
            </a:r>
            <a:endParaRPr kumimoji="0" lang="en-GB" sz="1400" dirty="0"/>
          </a:p>
        </p:txBody>
      </p:sp>
      <p:sp>
        <p:nvSpPr>
          <p:cNvPr id="47113" name="Text Box 9"/>
          <p:cNvSpPr txBox="1">
            <a:spLocks noChangeArrowheads="1"/>
          </p:cNvSpPr>
          <p:nvPr/>
        </p:nvSpPr>
        <p:spPr bwMode="auto">
          <a:xfrm>
            <a:off x="6300192" y="2204864"/>
            <a:ext cx="1090363" cy="261610"/>
          </a:xfrm>
          <a:prstGeom prst="rect">
            <a:avLst/>
          </a:prstGeom>
          <a:noFill/>
          <a:ln w="12700" cap="sq">
            <a:noFill/>
            <a:miter lim="800000"/>
            <a:headEnd type="none" w="sm" len="sm"/>
            <a:tailEnd type="none" w="sm" len="sm"/>
          </a:ln>
          <a:effectLst/>
        </p:spPr>
        <p:txBody>
          <a:bodyPr wrap="none">
            <a:spAutoFit/>
          </a:bodyPr>
          <a:lstStyle/>
          <a:p>
            <a:r>
              <a:rPr kumimoji="0" lang="en-GB" sz="1100" dirty="0" smtClean="0"/>
              <a:t>Competitor X</a:t>
            </a:r>
            <a:endParaRPr kumimoji="0" lang="en-GB" sz="1100" dirty="0"/>
          </a:p>
        </p:txBody>
      </p:sp>
      <p:sp>
        <p:nvSpPr>
          <p:cNvPr id="19" name="Oval 18"/>
          <p:cNvSpPr/>
          <p:nvPr/>
        </p:nvSpPr>
        <p:spPr>
          <a:xfrm>
            <a:off x="5364088" y="2924944"/>
            <a:ext cx="1728192" cy="72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Oval 20"/>
          <p:cNvSpPr/>
          <p:nvPr/>
        </p:nvSpPr>
        <p:spPr>
          <a:xfrm>
            <a:off x="6300192" y="2564904"/>
            <a:ext cx="1728192" cy="72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Oval 23"/>
          <p:cNvSpPr/>
          <p:nvPr/>
        </p:nvSpPr>
        <p:spPr>
          <a:xfrm>
            <a:off x="6156176" y="2492896"/>
            <a:ext cx="1728192" cy="72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t>Competitor Z</a:t>
            </a:r>
            <a:endParaRPr lang="en-GB" sz="1100" dirty="0"/>
          </a:p>
        </p:txBody>
      </p:sp>
      <p:sp>
        <p:nvSpPr>
          <p:cNvPr id="25" name="Oval 24"/>
          <p:cNvSpPr/>
          <p:nvPr/>
        </p:nvSpPr>
        <p:spPr>
          <a:xfrm>
            <a:off x="5292080" y="2996952"/>
            <a:ext cx="1728192" cy="72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t>Competitor M</a:t>
            </a:r>
          </a:p>
          <a:p>
            <a:pPr algn="ctr"/>
            <a:endParaRPr lang="en-GB" dirty="0"/>
          </a:p>
        </p:txBody>
      </p:sp>
      <p:sp>
        <p:nvSpPr>
          <p:cNvPr id="26" name="Oval 25"/>
          <p:cNvSpPr/>
          <p:nvPr/>
        </p:nvSpPr>
        <p:spPr>
          <a:xfrm>
            <a:off x="4283968" y="4725144"/>
            <a:ext cx="1728192" cy="72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Competitor K</a:t>
            </a:r>
          </a:p>
          <a:p>
            <a:pPr algn="ctr"/>
            <a:endParaRPr lang="en-GB" dirty="0"/>
          </a:p>
        </p:txBody>
      </p:sp>
      <p:sp>
        <p:nvSpPr>
          <p:cNvPr id="27" name="Oval 26"/>
          <p:cNvSpPr/>
          <p:nvPr/>
        </p:nvSpPr>
        <p:spPr>
          <a:xfrm>
            <a:off x="3419872" y="4149080"/>
            <a:ext cx="1728192" cy="72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Competitor H</a:t>
            </a:r>
            <a:endParaRPr lang="en-GB" sz="1200" dirty="0"/>
          </a:p>
        </p:txBody>
      </p:sp>
      <p:sp>
        <p:nvSpPr>
          <p:cNvPr id="28" name="Footer Placeholder 27"/>
          <p:cNvSpPr>
            <a:spLocks noGrp="1"/>
          </p:cNvSpPr>
          <p:nvPr>
            <p:ph type="ftr" sz="quarter" idx="11"/>
          </p:nvPr>
        </p:nvSpPr>
        <p:spPr>
          <a:xfrm>
            <a:off x="179512" y="6407944"/>
            <a:ext cx="2808311" cy="365125"/>
          </a:xfrm>
        </p:spPr>
        <p:txBody>
          <a:bodyPr/>
          <a:lstStyle/>
          <a:p>
            <a:pPr algn="l"/>
            <a:r>
              <a:rPr lang="en-US" dirty="0" smtClean="0"/>
              <a:t>©Carr Management Consultants 2011</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normAutofit/>
          </a:bodyPr>
          <a:lstStyle/>
          <a:p>
            <a:pPr algn="ctr"/>
            <a:r>
              <a:rPr lang="en-GB" sz="3700" dirty="0" smtClean="0"/>
              <a:t>Portfolio Management</a:t>
            </a:r>
            <a:endParaRPr lang="en-GB" sz="3700" dirty="0"/>
          </a:p>
        </p:txBody>
      </p:sp>
      <p:sp>
        <p:nvSpPr>
          <p:cNvPr id="45059" name="Rectangle 3"/>
          <p:cNvSpPr>
            <a:spLocks noGrp="1" noChangeArrowheads="1"/>
          </p:cNvSpPr>
          <p:nvPr>
            <p:ph type="body" idx="1"/>
          </p:nvPr>
        </p:nvSpPr>
        <p:spPr/>
        <p:txBody>
          <a:bodyPr/>
          <a:lstStyle/>
          <a:p>
            <a:r>
              <a:rPr lang="en-GB" dirty="0"/>
              <a:t>Boston Box</a:t>
            </a:r>
          </a:p>
          <a:p>
            <a:pPr>
              <a:buFont typeface="Wingdings" pitchFamily="2" charset="2"/>
              <a:buNone/>
            </a:pPr>
            <a:endParaRPr lang="en-GB" dirty="0"/>
          </a:p>
        </p:txBody>
      </p:sp>
      <p:sp>
        <p:nvSpPr>
          <p:cNvPr id="45060" name="Rectangle 4"/>
          <p:cNvSpPr>
            <a:spLocks noChangeArrowheads="1"/>
          </p:cNvSpPr>
          <p:nvPr/>
        </p:nvSpPr>
        <p:spPr bwMode="auto">
          <a:xfrm>
            <a:off x="1295400" y="2514600"/>
            <a:ext cx="6400800" cy="3505200"/>
          </a:xfrm>
          <a:prstGeom prst="rect">
            <a:avLst/>
          </a:prstGeom>
          <a:solidFill>
            <a:schemeClr val="accent1"/>
          </a:solidFill>
          <a:ln w="12700" cap="sq">
            <a:solidFill>
              <a:schemeClr val="tx1"/>
            </a:solidFill>
            <a:miter lim="800000"/>
            <a:headEnd type="none" w="sm" len="sm"/>
            <a:tailEnd type="none" w="sm" len="sm"/>
          </a:ln>
          <a:effectLst/>
        </p:spPr>
        <p:txBody>
          <a:bodyPr wrap="none" anchor="ctr"/>
          <a:lstStyle/>
          <a:p>
            <a:pPr algn="ctr"/>
            <a:endParaRPr kumimoji="0" lang="en-GB" dirty="0"/>
          </a:p>
          <a:p>
            <a:pPr algn="ctr"/>
            <a:r>
              <a:rPr kumimoji="0" lang="en-GB" dirty="0"/>
              <a:t>			               </a:t>
            </a:r>
          </a:p>
          <a:p>
            <a:pPr algn="ctr"/>
            <a:r>
              <a:rPr kumimoji="0" lang="en-GB" dirty="0"/>
              <a:t>				 </a:t>
            </a:r>
            <a:r>
              <a:rPr kumimoji="0" lang="en-GB" dirty="0">
                <a:solidFill>
                  <a:schemeClr val="bg2"/>
                </a:solidFill>
              </a:rPr>
              <a:t>DOG -ve</a:t>
            </a:r>
          </a:p>
          <a:p>
            <a:pPr algn="ctr"/>
            <a:endParaRPr kumimoji="0" lang="en-GB" dirty="0"/>
          </a:p>
        </p:txBody>
      </p:sp>
      <p:sp>
        <p:nvSpPr>
          <p:cNvPr id="45061" name="Line 5"/>
          <p:cNvSpPr>
            <a:spLocks noChangeShapeType="1"/>
          </p:cNvSpPr>
          <p:nvPr/>
        </p:nvSpPr>
        <p:spPr bwMode="auto">
          <a:xfrm>
            <a:off x="4495800" y="2514600"/>
            <a:ext cx="0" cy="3429000"/>
          </a:xfrm>
          <a:prstGeom prst="line">
            <a:avLst/>
          </a:prstGeom>
          <a:noFill/>
          <a:ln w="12700" cap="sq">
            <a:solidFill>
              <a:schemeClr val="tx1"/>
            </a:solidFill>
            <a:round/>
            <a:headEnd type="none" w="sm" len="sm"/>
            <a:tailEnd type="none" w="sm" len="sm"/>
          </a:ln>
          <a:effectLst/>
        </p:spPr>
        <p:txBody>
          <a:bodyPr wrap="none" anchor="ctr"/>
          <a:lstStyle/>
          <a:p>
            <a:endParaRPr lang="en-GB" dirty="0"/>
          </a:p>
        </p:txBody>
      </p:sp>
      <p:sp>
        <p:nvSpPr>
          <p:cNvPr id="45062" name="Line 6"/>
          <p:cNvSpPr>
            <a:spLocks noChangeShapeType="1"/>
          </p:cNvSpPr>
          <p:nvPr/>
        </p:nvSpPr>
        <p:spPr bwMode="auto">
          <a:xfrm>
            <a:off x="1295400" y="4191000"/>
            <a:ext cx="6400800" cy="0"/>
          </a:xfrm>
          <a:prstGeom prst="line">
            <a:avLst/>
          </a:prstGeom>
          <a:noFill/>
          <a:ln w="12700" cap="sq">
            <a:solidFill>
              <a:schemeClr val="tx1"/>
            </a:solidFill>
            <a:round/>
            <a:headEnd type="none" w="sm" len="sm"/>
            <a:tailEnd type="none" w="sm" len="sm"/>
          </a:ln>
          <a:effectLst/>
        </p:spPr>
        <p:txBody>
          <a:bodyPr wrap="none" anchor="ctr"/>
          <a:lstStyle/>
          <a:p>
            <a:endParaRPr lang="en-GB" dirty="0"/>
          </a:p>
        </p:txBody>
      </p:sp>
      <p:sp>
        <p:nvSpPr>
          <p:cNvPr id="45063" name="AutoShape 7"/>
          <p:cNvSpPr>
            <a:spLocks noChangeArrowheads="1"/>
          </p:cNvSpPr>
          <p:nvPr/>
        </p:nvSpPr>
        <p:spPr bwMode="auto">
          <a:xfrm flipH="1" flipV="1">
            <a:off x="2819400" y="2819400"/>
            <a:ext cx="2971800" cy="838200"/>
          </a:xfrm>
          <a:prstGeom prst="curvedUpArrow">
            <a:avLst>
              <a:gd name="adj1" fmla="val 70909"/>
              <a:gd name="adj2" fmla="val 141818"/>
              <a:gd name="adj3" fmla="val 33333"/>
            </a:avLst>
          </a:prstGeom>
          <a:solidFill>
            <a:schemeClr val="accent1"/>
          </a:solidFill>
          <a:ln w="12700" cap="sq">
            <a:solidFill>
              <a:schemeClr val="tx1"/>
            </a:solidFill>
            <a:miter lim="800000"/>
            <a:headEnd type="none" w="sm" len="sm"/>
            <a:tailEnd type="none" w="sm" len="sm"/>
          </a:ln>
          <a:effectLst/>
        </p:spPr>
        <p:txBody>
          <a:bodyPr wrap="none" anchor="ctr"/>
          <a:lstStyle/>
          <a:p>
            <a:endParaRPr lang="en-GB" dirty="0"/>
          </a:p>
        </p:txBody>
      </p:sp>
      <p:sp>
        <p:nvSpPr>
          <p:cNvPr id="45064" name="AutoShape 8"/>
          <p:cNvSpPr>
            <a:spLocks noChangeArrowheads="1"/>
          </p:cNvSpPr>
          <p:nvPr/>
        </p:nvSpPr>
        <p:spPr bwMode="auto">
          <a:xfrm>
            <a:off x="3124200" y="4648200"/>
            <a:ext cx="3124200" cy="838200"/>
          </a:xfrm>
          <a:prstGeom prst="curvedUpArrow">
            <a:avLst>
              <a:gd name="adj1" fmla="val 74545"/>
              <a:gd name="adj2" fmla="val 149091"/>
              <a:gd name="adj3" fmla="val 33333"/>
            </a:avLst>
          </a:prstGeom>
          <a:solidFill>
            <a:schemeClr val="accent1"/>
          </a:solidFill>
          <a:ln w="12700" cap="sq">
            <a:solidFill>
              <a:schemeClr val="tx1"/>
            </a:solidFill>
            <a:miter lim="800000"/>
            <a:headEnd type="none" w="sm" len="sm"/>
            <a:tailEnd type="none" w="sm" len="sm"/>
          </a:ln>
          <a:effectLst/>
        </p:spPr>
        <p:txBody>
          <a:bodyPr wrap="none" anchor="ctr"/>
          <a:lstStyle/>
          <a:p>
            <a:endParaRPr lang="en-GB" dirty="0"/>
          </a:p>
        </p:txBody>
      </p:sp>
      <p:sp>
        <p:nvSpPr>
          <p:cNvPr id="45068" name="Text Box 12"/>
          <p:cNvSpPr txBox="1">
            <a:spLocks noChangeArrowheads="1"/>
          </p:cNvSpPr>
          <p:nvPr/>
        </p:nvSpPr>
        <p:spPr bwMode="auto">
          <a:xfrm>
            <a:off x="5867400" y="2667000"/>
            <a:ext cx="1218603" cy="923330"/>
          </a:xfrm>
          <a:prstGeom prst="rect">
            <a:avLst/>
          </a:prstGeom>
          <a:noFill/>
          <a:ln w="12700" cap="sq">
            <a:noFill/>
            <a:miter lim="800000"/>
            <a:headEnd type="none" w="sm" len="sm"/>
            <a:tailEnd type="none" w="sm" len="sm"/>
          </a:ln>
          <a:effectLst/>
        </p:spPr>
        <p:txBody>
          <a:bodyPr wrap="none">
            <a:spAutoFit/>
          </a:bodyPr>
          <a:lstStyle/>
          <a:p>
            <a:r>
              <a:rPr kumimoji="0" lang="en-GB" dirty="0">
                <a:solidFill>
                  <a:schemeClr val="bg2"/>
                </a:solidFill>
              </a:rPr>
              <a:t>PROBLEM</a:t>
            </a:r>
          </a:p>
          <a:p>
            <a:r>
              <a:rPr kumimoji="0" lang="en-GB" dirty="0">
                <a:solidFill>
                  <a:schemeClr val="bg2"/>
                </a:solidFill>
              </a:rPr>
              <a:t>   CHILD</a:t>
            </a:r>
          </a:p>
          <a:p>
            <a:r>
              <a:rPr kumimoji="0" lang="en-GB" dirty="0">
                <a:solidFill>
                  <a:schemeClr val="bg2"/>
                </a:solidFill>
              </a:rPr>
              <a:t>      -ve</a:t>
            </a:r>
            <a:endParaRPr kumimoji="0" lang="en-GB" dirty="0"/>
          </a:p>
        </p:txBody>
      </p:sp>
      <p:sp>
        <p:nvSpPr>
          <p:cNvPr id="45069" name="Text Box 13"/>
          <p:cNvSpPr txBox="1">
            <a:spLocks noChangeArrowheads="1"/>
          </p:cNvSpPr>
          <p:nvPr/>
        </p:nvSpPr>
        <p:spPr bwMode="auto">
          <a:xfrm>
            <a:off x="1660525" y="2708275"/>
            <a:ext cx="1572866" cy="646331"/>
          </a:xfrm>
          <a:prstGeom prst="rect">
            <a:avLst/>
          </a:prstGeom>
          <a:noFill/>
          <a:ln w="12700" cap="sq">
            <a:noFill/>
            <a:miter lim="800000"/>
            <a:headEnd type="none" w="sm" len="sm"/>
            <a:tailEnd type="none" w="sm" len="sm"/>
          </a:ln>
          <a:effectLst/>
        </p:spPr>
        <p:txBody>
          <a:bodyPr wrap="none">
            <a:spAutoFit/>
          </a:bodyPr>
          <a:lstStyle/>
          <a:p>
            <a:r>
              <a:rPr kumimoji="0" lang="en-GB" dirty="0">
                <a:solidFill>
                  <a:schemeClr val="bg2"/>
                </a:solidFill>
              </a:rPr>
              <a:t>RISING STAR</a:t>
            </a:r>
          </a:p>
          <a:p>
            <a:r>
              <a:rPr kumimoji="0" lang="en-GB" dirty="0">
                <a:solidFill>
                  <a:schemeClr val="bg2"/>
                </a:solidFill>
              </a:rPr>
              <a:t>   +ve &amp; -ve</a:t>
            </a:r>
            <a:endParaRPr kumimoji="0" lang="en-GB" dirty="0"/>
          </a:p>
        </p:txBody>
      </p:sp>
      <p:sp>
        <p:nvSpPr>
          <p:cNvPr id="45070" name="Text Box 14"/>
          <p:cNvSpPr txBox="1">
            <a:spLocks noChangeArrowheads="1"/>
          </p:cNvSpPr>
          <p:nvPr/>
        </p:nvSpPr>
        <p:spPr bwMode="auto">
          <a:xfrm>
            <a:off x="1371600" y="4343400"/>
            <a:ext cx="1409360" cy="646331"/>
          </a:xfrm>
          <a:prstGeom prst="rect">
            <a:avLst/>
          </a:prstGeom>
          <a:noFill/>
          <a:ln w="12700" cap="sq">
            <a:noFill/>
            <a:miter lim="800000"/>
            <a:headEnd type="none" w="sm" len="sm"/>
            <a:tailEnd type="none" w="sm" len="sm"/>
          </a:ln>
          <a:effectLst/>
        </p:spPr>
        <p:txBody>
          <a:bodyPr wrap="none">
            <a:spAutoFit/>
          </a:bodyPr>
          <a:lstStyle/>
          <a:p>
            <a:r>
              <a:rPr kumimoji="0" lang="en-GB" dirty="0">
                <a:solidFill>
                  <a:schemeClr val="bg2"/>
                </a:solidFill>
              </a:rPr>
              <a:t>CASH COW</a:t>
            </a:r>
          </a:p>
          <a:p>
            <a:r>
              <a:rPr kumimoji="0" lang="en-GB" dirty="0">
                <a:solidFill>
                  <a:schemeClr val="bg2"/>
                </a:solidFill>
              </a:rPr>
              <a:t>       +ve</a:t>
            </a:r>
            <a:endParaRPr kumimoji="0" lang="en-GB" dirty="0"/>
          </a:p>
        </p:txBody>
      </p:sp>
      <p:sp>
        <p:nvSpPr>
          <p:cNvPr id="12" name="Footer Placeholder 11"/>
          <p:cNvSpPr>
            <a:spLocks noGrp="1"/>
          </p:cNvSpPr>
          <p:nvPr>
            <p:ph type="ftr" sz="quarter" idx="11"/>
          </p:nvPr>
        </p:nvSpPr>
        <p:spPr>
          <a:xfrm>
            <a:off x="251521" y="6407944"/>
            <a:ext cx="3240360" cy="365125"/>
          </a:xfrm>
        </p:spPr>
        <p:txBody>
          <a:bodyPr/>
          <a:lstStyle/>
          <a:p>
            <a:pPr algn="l"/>
            <a:r>
              <a:rPr lang="en-US" dirty="0" smtClean="0"/>
              <a:t>©Carr Management Consultants 2011</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normAutofit/>
          </a:bodyPr>
          <a:lstStyle/>
          <a:p>
            <a:pPr algn="ctr"/>
            <a:r>
              <a:rPr lang="en-GB" sz="3700" dirty="0"/>
              <a:t>Profit Improvement</a:t>
            </a:r>
          </a:p>
        </p:txBody>
      </p:sp>
      <p:sp>
        <p:nvSpPr>
          <p:cNvPr id="47107" name="Rectangle 3"/>
          <p:cNvSpPr>
            <a:spLocks noGrp="1" noChangeArrowheads="1"/>
          </p:cNvSpPr>
          <p:nvPr>
            <p:ph type="body" idx="1"/>
          </p:nvPr>
        </p:nvSpPr>
        <p:spPr>
          <a:xfrm>
            <a:off x="685800" y="1981200"/>
            <a:ext cx="7924800" cy="4114800"/>
          </a:xfrm>
        </p:spPr>
        <p:txBody>
          <a:bodyPr/>
          <a:lstStyle/>
          <a:p>
            <a:r>
              <a:rPr lang="en-GB" dirty="0"/>
              <a:t>Product Life Cycle</a:t>
            </a:r>
          </a:p>
          <a:p>
            <a:pPr lvl="1"/>
            <a:endParaRPr lang="en-GB" dirty="0"/>
          </a:p>
          <a:p>
            <a:pPr lvl="1"/>
            <a:endParaRPr lang="en-GB" dirty="0"/>
          </a:p>
          <a:p>
            <a:pPr>
              <a:buFont typeface="Wingdings" pitchFamily="2" charset="2"/>
              <a:buNone/>
            </a:pPr>
            <a:endParaRPr lang="en-GB" dirty="0"/>
          </a:p>
        </p:txBody>
      </p:sp>
      <p:sp>
        <p:nvSpPr>
          <p:cNvPr id="47108" name="Line 4"/>
          <p:cNvSpPr>
            <a:spLocks noChangeShapeType="1"/>
          </p:cNvSpPr>
          <p:nvPr/>
        </p:nvSpPr>
        <p:spPr bwMode="auto">
          <a:xfrm flipV="1">
            <a:off x="914400" y="2590800"/>
            <a:ext cx="0" cy="3276600"/>
          </a:xfrm>
          <a:prstGeom prst="line">
            <a:avLst/>
          </a:prstGeom>
          <a:noFill/>
          <a:ln w="12700" cap="sq">
            <a:solidFill>
              <a:schemeClr val="tx1"/>
            </a:solidFill>
            <a:round/>
            <a:headEnd type="none" w="sm" len="sm"/>
            <a:tailEnd type="triangle" w="med" len="med"/>
          </a:ln>
          <a:effectLst/>
        </p:spPr>
        <p:txBody>
          <a:bodyPr wrap="none" anchor="ctr"/>
          <a:lstStyle/>
          <a:p>
            <a:endParaRPr lang="en-GB" dirty="0"/>
          </a:p>
        </p:txBody>
      </p:sp>
      <p:sp>
        <p:nvSpPr>
          <p:cNvPr id="47109" name="Line 5"/>
          <p:cNvSpPr>
            <a:spLocks noChangeShapeType="1"/>
          </p:cNvSpPr>
          <p:nvPr/>
        </p:nvSpPr>
        <p:spPr bwMode="auto">
          <a:xfrm>
            <a:off x="914400" y="5867400"/>
            <a:ext cx="7848600" cy="0"/>
          </a:xfrm>
          <a:prstGeom prst="line">
            <a:avLst/>
          </a:prstGeom>
          <a:noFill/>
          <a:ln w="12700" cap="sq">
            <a:solidFill>
              <a:schemeClr val="tx1"/>
            </a:solidFill>
            <a:round/>
            <a:headEnd type="none" w="sm" len="sm"/>
            <a:tailEnd type="triangle" w="med" len="med"/>
          </a:ln>
          <a:effectLst/>
        </p:spPr>
        <p:txBody>
          <a:bodyPr wrap="none" anchor="ctr"/>
          <a:lstStyle/>
          <a:p>
            <a:endParaRPr lang="en-GB" dirty="0"/>
          </a:p>
        </p:txBody>
      </p:sp>
      <p:sp>
        <p:nvSpPr>
          <p:cNvPr id="47110" name="Freeform 6"/>
          <p:cNvSpPr>
            <a:spLocks/>
          </p:cNvSpPr>
          <p:nvPr/>
        </p:nvSpPr>
        <p:spPr bwMode="auto">
          <a:xfrm>
            <a:off x="914400" y="3314700"/>
            <a:ext cx="7820025" cy="2552700"/>
          </a:xfrm>
          <a:custGeom>
            <a:avLst/>
            <a:gdLst/>
            <a:ahLst/>
            <a:cxnLst>
              <a:cxn ang="0">
                <a:pos x="0" y="1608"/>
              </a:cxn>
              <a:cxn ang="0">
                <a:pos x="960" y="72"/>
              </a:cxn>
              <a:cxn ang="0">
                <a:pos x="3360" y="1176"/>
              </a:cxn>
              <a:cxn ang="0">
                <a:pos x="4704" y="312"/>
              </a:cxn>
              <a:cxn ang="0">
                <a:pos x="4691" y="312"/>
              </a:cxn>
            </a:cxnLst>
            <a:rect l="0" t="0" r="r" b="b"/>
            <a:pathLst>
              <a:path w="4926" h="1608">
                <a:moveTo>
                  <a:pt x="0" y="1608"/>
                </a:moveTo>
                <a:cubicBezTo>
                  <a:pt x="200" y="876"/>
                  <a:pt x="400" y="144"/>
                  <a:pt x="960" y="72"/>
                </a:cubicBezTo>
                <a:cubicBezTo>
                  <a:pt x="1520" y="0"/>
                  <a:pt x="2736" y="1136"/>
                  <a:pt x="3360" y="1176"/>
                </a:cubicBezTo>
                <a:cubicBezTo>
                  <a:pt x="3984" y="1216"/>
                  <a:pt x="4482" y="456"/>
                  <a:pt x="4704" y="312"/>
                </a:cubicBezTo>
                <a:cubicBezTo>
                  <a:pt x="4926" y="168"/>
                  <a:pt x="4694" y="312"/>
                  <a:pt x="4691" y="312"/>
                </a:cubicBezTo>
              </a:path>
            </a:pathLst>
          </a:custGeom>
          <a:noFill/>
          <a:ln w="12700" cap="sq" cmpd="sng">
            <a:solidFill>
              <a:schemeClr val="tx1"/>
            </a:solidFill>
            <a:prstDash val="solid"/>
            <a:round/>
            <a:headEnd type="none" w="sm" len="sm"/>
            <a:tailEnd type="none" w="sm" len="sm"/>
          </a:ln>
          <a:effectLst/>
        </p:spPr>
        <p:txBody>
          <a:bodyPr wrap="none" anchor="ctr"/>
          <a:lstStyle/>
          <a:p>
            <a:endParaRPr lang="en-GB" dirty="0"/>
          </a:p>
        </p:txBody>
      </p:sp>
      <p:sp>
        <p:nvSpPr>
          <p:cNvPr id="47111" name="Text Box 7"/>
          <p:cNvSpPr txBox="1">
            <a:spLocks noChangeArrowheads="1"/>
          </p:cNvSpPr>
          <p:nvPr/>
        </p:nvSpPr>
        <p:spPr bwMode="auto">
          <a:xfrm>
            <a:off x="288925" y="3676650"/>
            <a:ext cx="387350" cy="579438"/>
          </a:xfrm>
          <a:prstGeom prst="rect">
            <a:avLst/>
          </a:prstGeom>
          <a:noFill/>
          <a:ln w="12700" cap="sq">
            <a:noFill/>
            <a:miter lim="800000"/>
            <a:headEnd type="none" w="sm" len="sm"/>
            <a:tailEnd type="none" w="sm" len="sm"/>
          </a:ln>
          <a:effectLst/>
        </p:spPr>
        <p:txBody>
          <a:bodyPr wrap="none">
            <a:spAutoFit/>
          </a:bodyPr>
          <a:lstStyle/>
          <a:p>
            <a:r>
              <a:rPr kumimoji="0" lang="en-GB" sz="3200" dirty="0"/>
              <a:t>£</a:t>
            </a:r>
            <a:endParaRPr kumimoji="0" lang="en-GB" dirty="0"/>
          </a:p>
        </p:txBody>
      </p:sp>
      <p:sp>
        <p:nvSpPr>
          <p:cNvPr id="47112" name="Text Box 8"/>
          <p:cNvSpPr txBox="1">
            <a:spLocks noChangeArrowheads="1"/>
          </p:cNvSpPr>
          <p:nvPr/>
        </p:nvSpPr>
        <p:spPr bwMode="auto">
          <a:xfrm>
            <a:off x="3717925" y="6061075"/>
            <a:ext cx="928688" cy="457200"/>
          </a:xfrm>
          <a:prstGeom prst="rect">
            <a:avLst/>
          </a:prstGeom>
          <a:noFill/>
          <a:ln w="12700" cap="sq">
            <a:noFill/>
            <a:miter lim="800000"/>
            <a:headEnd type="none" w="sm" len="sm"/>
            <a:tailEnd type="none" w="sm" len="sm"/>
          </a:ln>
          <a:effectLst/>
        </p:spPr>
        <p:txBody>
          <a:bodyPr wrap="none">
            <a:spAutoFit/>
          </a:bodyPr>
          <a:lstStyle/>
          <a:p>
            <a:r>
              <a:rPr kumimoji="0" lang="en-GB" dirty="0"/>
              <a:t>TIME</a:t>
            </a:r>
          </a:p>
        </p:txBody>
      </p:sp>
      <p:sp>
        <p:nvSpPr>
          <p:cNvPr id="47113" name="Text Box 9"/>
          <p:cNvSpPr txBox="1">
            <a:spLocks noChangeArrowheads="1"/>
          </p:cNvSpPr>
          <p:nvPr/>
        </p:nvSpPr>
        <p:spPr bwMode="auto">
          <a:xfrm>
            <a:off x="7527925" y="3470275"/>
            <a:ext cx="827088" cy="457200"/>
          </a:xfrm>
          <a:prstGeom prst="rect">
            <a:avLst/>
          </a:prstGeom>
          <a:noFill/>
          <a:ln w="12700" cap="sq">
            <a:noFill/>
            <a:miter lim="800000"/>
            <a:headEnd type="none" w="sm" len="sm"/>
            <a:tailEnd type="none" w="sm" len="sm"/>
          </a:ln>
          <a:effectLst/>
        </p:spPr>
        <p:txBody>
          <a:bodyPr wrap="none">
            <a:spAutoFit/>
          </a:bodyPr>
          <a:lstStyle/>
          <a:p>
            <a:r>
              <a:rPr kumimoji="0" lang="en-GB" dirty="0"/>
              <a:t>Sales</a:t>
            </a:r>
          </a:p>
        </p:txBody>
      </p:sp>
      <p:sp>
        <p:nvSpPr>
          <p:cNvPr id="47114" name="Freeform 10"/>
          <p:cNvSpPr>
            <a:spLocks/>
          </p:cNvSpPr>
          <p:nvPr/>
        </p:nvSpPr>
        <p:spPr bwMode="auto">
          <a:xfrm>
            <a:off x="914400" y="3746500"/>
            <a:ext cx="7620000" cy="2120900"/>
          </a:xfrm>
          <a:custGeom>
            <a:avLst/>
            <a:gdLst/>
            <a:ahLst/>
            <a:cxnLst>
              <a:cxn ang="0">
                <a:pos x="0" y="1336"/>
              </a:cxn>
              <a:cxn ang="0">
                <a:pos x="720" y="184"/>
              </a:cxn>
              <a:cxn ang="0">
                <a:pos x="1440" y="232"/>
              </a:cxn>
              <a:cxn ang="0">
                <a:pos x="3216" y="1144"/>
              </a:cxn>
              <a:cxn ang="0">
                <a:pos x="4800" y="328"/>
              </a:cxn>
            </a:cxnLst>
            <a:rect l="0" t="0" r="r" b="b"/>
            <a:pathLst>
              <a:path w="4800" h="1336">
                <a:moveTo>
                  <a:pt x="0" y="1336"/>
                </a:moveTo>
                <a:cubicBezTo>
                  <a:pt x="240" y="852"/>
                  <a:pt x="480" y="368"/>
                  <a:pt x="720" y="184"/>
                </a:cubicBezTo>
                <a:cubicBezTo>
                  <a:pt x="960" y="0"/>
                  <a:pt x="1024" y="72"/>
                  <a:pt x="1440" y="232"/>
                </a:cubicBezTo>
                <a:cubicBezTo>
                  <a:pt x="1856" y="392"/>
                  <a:pt x="2656" y="1128"/>
                  <a:pt x="3216" y="1144"/>
                </a:cubicBezTo>
                <a:cubicBezTo>
                  <a:pt x="3776" y="1160"/>
                  <a:pt x="4520" y="480"/>
                  <a:pt x="4800" y="328"/>
                </a:cubicBezTo>
              </a:path>
            </a:pathLst>
          </a:custGeom>
          <a:noFill/>
          <a:ln w="12700" cap="sq" cmpd="sng">
            <a:solidFill>
              <a:schemeClr val="tx1"/>
            </a:solidFill>
            <a:prstDash val="solid"/>
            <a:round/>
            <a:headEnd type="none" w="sm" len="sm"/>
            <a:tailEnd type="none" w="sm" len="sm"/>
          </a:ln>
          <a:effectLst/>
        </p:spPr>
        <p:txBody>
          <a:bodyPr wrap="none" anchor="ctr"/>
          <a:lstStyle/>
          <a:p>
            <a:endParaRPr lang="en-GB" dirty="0"/>
          </a:p>
        </p:txBody>
      </p:sp>
      <p:sp>
        <p:nvSpPr>
          <p:cNvPr id="47115" name="Text Box 11"/>
          <p:cNvSpPr txBox="1">
            <a:spLocks noChangeArrowheads="1"/>
          </p:cNvSpPr>
          <p:nvPr/>
        </p:nvSpPr>
        <p:spPr bwMode="auto">
          <a:xfrm>
            <a:off x="7756525" y="4689475"/>
            <a:ext cx="1081088" cy="822325"/>
          </a:xfrm>
          <a:prstGeom prst="rect">
            <a:avLst/>
          </a:prstGeom>
          <a:noFill/>
          <a:ln w="12700" cap="sq">
            <a:noFill/>
            <a:miter lim="800000"/>
            <a:headEnd type="none" w="sm" len="sm"/>
            <a:tailEnd type="none" w="sm" len="sm"/>
          </a:ln>
          <a:effectLst/>
        </p:spPr>
        <p:txBody>
          <a:bodyPr wrap="none">
            <a:spAutoFit/>
          </a:bodyPr>
          <a:lstStyle/>
          <a:p>
            <a:r>
              <a:rPr kumimoji="0" lang="en-GB" dirty="0"/>
              <a:t>Margin</a:t>
            </a:r>
          </a:p>
          <a:p>
            <a:endParaRPr kumimoji="0" lang="en-GB" dirty="0"/>
          </a:p>
        </p:txBody>
      </p:sp>
      <p:sp>
        <p:nvSpPr>
          <p:cNvPr id="47116" name="AutoShape 12"/>
          <p:cNvSpPr>
            <a:spLocks noChangeArrowheads="1"/>
          </p:cNvSpPr>
          <p:nvPr/>
        </p:nvSpPr>
        <p:spPr bwMode="auto">
          <a:xfrm>
            <a:off x="4800600" y="2438400"/>
            <a:ext cx="685800" cy="1981200"/>
          </a:xfrm>
          <a:prstGeom prst="downArrow">
            <a:avLst>
              <a:gd name="adj1" fmla="val 50000"/>
              <a:gd name="adj2" fmla="val 72222"/>
            </a:avLst>
          </a:prstGeom>
          <a:solidFill>
            <a:srgbClr val="FFFF00"/>
          </a:solidFill>
          <a:ln w="12700" cap="sq">
            <a:solidFill>
              <a:schemeClr val="tx1"/>
            </a:solidFill>
            <a:miter lim="800000"/>
            <a:headEnd type="none" w="sm" len="sm"/>
            <a:tailEnd type="none" w="sm" len="sm"/>
          </a:ln>
          <a:effectLst/>
        </p:spPr>
        <p:txBody>
          <a:bodyPr wrap="none" anchor="ctr"/>
          <a:lstStyle/>
          <a:p>
            <a:endParaRPr lang="en-GB" dirty="0"/>
          </a:p>
        </p:txBody>
      </p:sp>
      <p:sp>
        <p:nvSpPr>
          <p:cNvPr id="47118" name="Text Box 14"/>
          <p:cNvSpPr txBox="1">
            <a:spLocks noChangeArrowheads="1"/>
          </p:cNvSpPr>
          <p:nvPr/>
        </p:nvSpPr>
        <p:spPr bwMode="auto">
          <a:xfrm>
            <a:off x="5318125" y="2403475"/>
            <a:ext cx="768159" cy="369332"/>
          </a:xfrm>
          <a:prstGeom prst="rect">
            <a:avLst/>
          </a:prstGeom>
          <a:noFill/>
          <a:ln w="12700" cap="sq">
            <a:noFill/>
            <a:miter lim="800000"/>
            <a:headEnd type="none" w="sm" len="sm"/>
            <a:tailEnd type="none" w="sm" len="sm"/>
          </a:ln>
          <a:effectLst/>
        </p:spPr>
        <p:txBody>
          <a:bodyPr wrap="none">
            <a:spAutoFit/>
          </a:bodyPr>
          <a:lstStyle/>
          <a:p>
            <a:r>
              <a:rPr kumimoji="0" lang="en-GB" dirty="0" smtClean="0"/>
              <a:t>2010</a:t>
            </a:r>
            <a:endParaRPr kumimoji="0" lang="en-GB" dirty="0"/>
          </a:p>
        </p:txBody>
      </p:sp>
      <p:sp>
        <p:nvSpPr>
          <p:cNvPr id="47119" name="AutoShape 15"/>
          <p:cNvSpPr>
            <a:spLocks noChangeArrowheads="1"/>
          </p:cNvSpPr>
          <p:nvPr/>
        </p:nvSpPr>
        <p:spPr bwMode="auto">
          <a:xfrm>
            <a:off x="6858000" y="2438400"/>
            <a:ext cx="685800" cy="1981200"/>
          </a:xfrm>
          <a:prstGeom prst="downArrow">
            <a:avLst>
              <a:gd name="adj1" fmla="val 50000"/>
              <a:gd name="adj2" fmla="val 72222"/>
            </a:avLst>
          </a:prstGeom>
          <a:solidFill>
            <a:srgbClr val="FFFF00"/>
          </a:solidFill>
          <a:ln w="12700" cap="sq">
            <a:solidFill>
              <a:schemeClr val="tx1"/>
            </a:solidFill>
            <a:miter lim="800000"/>
            <a:headEnd type="none" w="sm" len="sm"/>
            <a:tailEnd type="none" w="sm" len="sm"/>
          </a:ln>
          <a:effectLst/>
        </p:spPr>
        <p:txBody>
          <a:bodyPr wrap="none" anchor="ctr"/>
          <a:lstStyle/>
          <a:p>
            <a:endParaRPr lang="en-GB" dirty="0"/>
          </a:p>
        </p:txBody>
      </p:sp>
      <p:sp>
        <p:nvSpPr>
          <p:cNvPr id="47120" name="Text Box 16"/>
          <p:cNvSpPr txBox="1">
            <a:spLocks noChangeArrowheads="1"/>
          </p:cNvSpPr>
          <p:nvPr/>
        </p:nvSpPr>
        <p:spPr bwMode="auto">
          <a:xfrm>
            <a:off x="7543800" y="2438400"/>
            <a:ext cx="768159" cy="369332"/>
          </a:xfrm>
          <a:prstGeom prst="rect">
            <a:avLst/>
          </a:prstGeom>
          <a:noFill/>
          <a:ln w="12700" cap="sq">
            <a:noFill/>
            <a:miter lim="800000"/>
            <a:headEnd type="none" w="sm" len="sm"/>
            <a:tailEnd type="none" w="sm" len="sm"/>
          </a:ln>
          <a:effectLst/>
        </p:spPr>
        <p:txBody>
          <a:bodyPr wrap="none">
            <a:spAutoFit/>
          </a:bodyPr>
          <a:lstStyle/>
          <a:p>
            <a:r>
              <a:rPr kumimoji="0" lang="en-GB" dirty="0" smtClean="0"/>
              <a:t>2014</a:t>
            </a:r>
            <a:endParaRPr kumimoji="0" lang="en-GB" dirty="0"/>
          </a:p>
        </p:txBody>
      </p:sp>
      <p:sp>
        <p:nvSpPr>
          <p:cNvPr id="16" name="Footer Placeholder 15"/>
          <p:cNvSpPr>
            <a:spLocks noGrp="1"/>
          </p:cNvSpPr>
          <p:nvPr>
            <p:ph type="ftr" sz="quarter" idx="11"/>
          </p:nvPr>
        </p:nvSpPr>
        <p:spPr>
          <a:xfrm>
            <a:off x="323529" y="6407944"/>
            <a:ext cx="3240360" cy="365125"/>
          </a:xfrm>
        </p:spPr>
        <p:txBody>
          <a:bodyPr/>
          <a:lstStyle/>
          <a:p>
            <a:pPr algn="l"/>
            <a:r>
              <a:rPr lang="en-US" dirty="0" smtClean="0"/>
              <a:t>©Carr Management Consultants 2011</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sz="1700" dirty="0" smtClean="0"/>
              <a:t>Commonly used within engineering e.g. </a:t>
            </a:r>
            <a:r>
              <a:rPr lang="en-GB" sz="1700" dirty="0" smtClean="0"/>
              <a:t>Motor manufacture will strip down a competitor vehicle</a:t>
            </a:r>
            <a:endParaRPr lang="en-GB" sz="1700" dirty="0" smtClean="0"/>
          </a:p>
          <a:p>
            <a:endParaRPr lang="en-GB" sz="1700" dirty="0" smtClean="0"/>
          </a:p>
          <a:p>
            <a:r>
              <a:rPr lang="en-GB" sz="1700" dirty="0" smtClean="0"/>
              <a:t>Equally applicable to the supply chain – </a:t>
            </a:r>
            <a:r>
              <a:rPr lang="en-GB" sz="1700" dirty="0" smtClean="0"/>
              <a:t>the point at </a:t>
            </a:r>
            <a:r>
              <a:rPr lang="en-GB" sz="1700" dirty="0" smtClean="0"/>
              <a:t>which value is added or removed for the end user/consumer.</a:t>
            </a:r>
          </a:p>
          <a:p>
            <a:endParaRPr lang="en-GB" sz="1700" dirty="0" smtClean="0"/>
          </a:p>
          <a:p>
            <a:r>
              <a:rPr lang="en-GB" sz="1700" dirty="0" smtClean="0"/>
              <a:t>This is the model </a:t>
            </a:r>
            <a:r>
              <a:rPr lang="en-GB" sz="1700" dirty="0" smtClean="0"/>
              <a:t>used by Direct Line in </a:t>
            </a:r>
            <a:r>
              <a:rPr lang="en-GB" sz="1700" dirty="0" smtClean="0"/>
              <a:t>establishing it’s </a:t>
            </a:r>
            <a:r>
              <a:rPr lang="en-GB" sz="1700" dirty="0" smtClean="0"/>
              <a:t>insurance </a:t>
            </a:r>
            <a:r>
              <a:rPr lang="en-GB" sz="1700" dirty="0" smtClean="0"/>
              <a:t>service in 1990</a:t>
            </a:r>
            <a:endParaRPr lang="en-GB" sz="1700" dirty="0" smtClean="0"/>
          </a:p>
          <a:p>
            <a:endParaRPr lang="en-GB" dirty="0" smtClean="0"/>
          </a:p>
          <a:p>
            <a:pPr>
              <a:buNone/>
            </a:pPr>
            <a:endParaRPr lang="en-US" dirty="0" smtClean="0"/>
          </a:p>
        </p:txBody>
      </p:sp>
      <p:sp>
        <p:nvSpPr>
          <p:cNvPr id="2" name="Title 1"/>
          <p:cNvSpPr>
            <a:spLocks noGrp="1"/>
          </p:cNvSpPr>
          <p:nvPr>
            <p:ph type="title"/>
          </p:nvPr>
        </p:nvSpPr>
        <p:spPr/>
        <p:txBody>
          <a:bodyPr>
            <a:normAutofit/>
          </a:bodyPr>
          <a:lstStyle/>
          <a:p>
            <a:r>
              <a:rPr lang="en-GB" sz="3700" dirty="0" smtClean="0"/>
              <a:t>Value Analysis/Engineering</a:t>
            </a:r>
            <a:endParaRPr lang="en-US" sz="3700" dirty="0"/>
          </a:p>
        </p:txBody>
      </p:sp>
      <p:sp>
        <p:nvSpPr>
          <p:cNvPr id="4" name="Footer Placeholder 3"/>
          <p:cNvSpPr>
            <a:spLocks noGrp="1"/>
          </p:cNvSpPr>
          <p:nvPr>
            <p:ph type="ftr" sz="quarter" idx="11"/>
          </p:nvPr>
        </p:nvSpPr>
        <p:spPr>
          <a:xfrm>
            <a:off x="179513" y="6407944"/>
            <a:ext cx="3312368" cy="365125"/>
          </a:xfrm>
        </p:spPr>
        <p:txBody>
          <a:bodyPr/>
          <a:lstStyle/>
          <a:p>
            <a:pPr algn="l"/>
            <a:r>
              <a:rPr lang="en-US" dirty="0" smtClean="0"/>
              <a:t>©Carr Management Consultants 2011</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endParaRPr lang="en-US" sz="1700" dirty="0" smtClean="0"/>
          </a:p>
          <a:p>
            <a:endParaRPr lang="en-US" sz="1700" dirty="0" smtClean="0"/>
          </a:p>
          <a:p>
            <a:r>
              <a:rPr lang="en-US" sz="1700" dirty="0" smtClean="0"/>
              <a:t>What are you trying to achieve?</a:t>
            </a:r>
          </a:p>
          <a:p>
            <a:endParaRPr lang="en-US" sz="1700" dirty="0" smtClean="0"/>
          </a:p>
          <a:p>
            <a:r>
              <a:rPr lang="en-US" sz="1700" dirty="0" smtClean="0"/>
              <a:t>Are your three </a:t>
            </a:r>
            <a:r>
              <a:rPr lang="en-US" sz="1700" dirty="0" smtClean="0"/>
              <a:t>core </a:t>
            </a:r>
            <a:r>
              <a:rPr lang="en-US" sz="1700" dirty="0" smtClean="0"/>
              <a:t>elements aligned?</a:t>
            </a:r>
            <a:endParaRPr lang="en-US" sz="1700" dirty="0" smtClean="0"/>
          </a:p>
          <a:p>
            <a:endParaRPr lang="en-US" sz="1700" dirty="0" smtClean="0"/>
          </a:p>
          <a:p>
            <a:r>
              <a:rPr lang="en-US" sz="1700" dirty="0" smtClean="0"/>
              <a:t>Examine current profit stream management</a:t>
            </a:r>
          </a:p>
          <a:p>
            <a:endParaRPr lang="en-US" sz="1700" dirty="0" smtClean="0"/>
          </a:p>
          <a:p>
            <a:r>
              <a:rPr lang="en-US" sz="1700" dirty="0" smtClean="0"/>
              <a:t>Evaluate opportunity risk/reward methodology</a:t>
            </a:r>
          </a:p>
          <a:p>
            <a:endParaRPr lang="en-US" sz="1700" dirty="0" smtClean="0"/>
          </a:p>
          <a:p>
            <a:r>
              <a:rPr lang="en-US" sz="1700" dirty="0" smtClean="0"/>
              <a:t>Write it down</a:t>
            </a:r>
            <a:endParaRPr lang="en-US" sz="1700" dirty="0" smtClean="0"/>
          </a:p>
          <a:p>
            <a:endParaRPr lang="en-US" dirty="0" smtClean="0"/>
          </a:p>
          <a:p>
            <a:pPr>
              <a:buNone/>
            </a:pPr>
            <a:endParaRPr lang="en-US" dirty="0" smtClean="0"/>
          </a:p>
        </p:txBody>
      </p:sp>
      <p:sp>
        <p:nvSpPr>
          <p:cNvPr id="2" name="Title 1"/>
          <p:cNvSpPr>
            <a:spLocks noGrp="1"/>
          </p:cNvSpPr>
          <p:nvPr>
            <p:ph type="title"/>
          </p:nvPr>
        </p:nvSpPr>
        <p:spPr/>
        <p:txBody>
          <a:bodyPr>
            <a:normAutofit/>
          </a:bodyPr>
          <a:lstStyle/>
          <a:p>
            <a:r>
              <a:rPr lang="en-US" sz="3700" dirty="0" smtClean="0"/>
              <a:t>Today is Thursday </a:t>
            </a:r>
            <a:r>
              <a:rPr lang="en-US" dirty="0" smtClean="0"/>
              <a:t>– </a:t>
            </a:r>
            <a:r>
              <a:rPr lang="en-US" sz="2000" dirty="0" smtClean="0"/>
              <a:t>what are the actions?</a:t>
            </a:r>
            <a:endParaRPr lang="en-US" sz="2000" dirty="0"/>
          </a:p>
        </p:txBody>
      </p:sp>
      <p:sp>
        <p:nvSpPr>
          <p:cNvPr id="4" name="Footer Placeholder 3"/>
          <p:cNvSpPr>
            <a:spLocks noGrp="1"/>
          </p:cNvSpPr>
          <p:nvPr>
            <p:ph type="ftr" sz="quarter" idx="11"/>
          </p:nvPr>
        </p:nvSpPr>
        <p:spPr>
          <a:xfrm>
            <a:off x="179513" y="6407944"/>
            <a:ext cx="3312368" cy="365125"/>
          </a:xfrm>
        </p:spPr>
        <p:txBody>
          <a:bodyPr/>
          <a:lstStyle/>
          <a:p>
            <a:pPr algn="l"/>
            <a:r>
              <a:rPr lang="en-US" dirty="0" smtClean="0"/>
              <a:t>©Carr Management Consultants 2011</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endParaRPr lang="en-US" sz="1700" dirty="0" smtClean="0"/>
          </a:p>
          <a:p>
            <a:endParaRPr lang="en-US" sz="1700" dirty="0" smtClean="0"/>
          </a:p>
          <a:p>
            <a:r>
              <a:rPr lang="en-US" sz="1700" dirty="0" smtClean="0"/>
              <a:t>Don’t </a:t>
            </a:r>
            <a:r>
              <a:rPr lang="en-US" sz="1700" dirty="0" smtClean="0"/>
              <a:t>get bogged down – Keep it simple.</a:t>
            </a:r>
          </a:p>
          <a:p>
            <a:endParaRPr lang="en-US" sz="1700" dirty="0" smtClean="0"/>
          </a:p>
          <a:p>
            <a:r>
              <a:rPr lang="en-US" sz="1700" dirty="0" smtClean="0"/>
              <a:t>Think long-term but insure against the short- term</a:t>
            </a:r>
          </a:p>
          <a:p>
            <a:endParaRPr lang="en-US" sz="1700" dirty="0" smtClean="0"/>
          </a:p>
          <a:p>
            <a:r>
              <a:rPr lang="en-US" sz="1700" dirty="0" smtClean="0"/>
              <a:t>Stay focused</a:t>
            </a:r>
          </a:p>
          <a:p>
            <a:endParaRPr lang="en-US" sz="1700" dirty="0" smtClean="0"/>
          </a:p>
          <a:p>
            <a:r>
              <a:rPr lang="en-US" sz="1700" dirty="0" smtClean="0"/>
              <a:t>Use your KPI’s and if you don’t know ask.</a:t>
            </a:r>
          </a:p>
          <a:p>
            <a:endParaRPr lang="en-US" sz="1700" dirty="0" smtClean="0"/>
          </a:p>
          <a:p>
            <a:r>
              <a:rPr lang="en-US" sz="1700" dirty="0" smtClean="0"/>
              <a:t>Use your mind and trust your instincts.</a:t>
            </a:r>
          </a:p>
        </p:txBody>
      </p:sp>
      <p:sp>
        <p:nvSpPr>
          <p:cNvPr id="2" name="Title 1"/>
          <p:cNvSpPr>
            <a:spLocks noGrp="1"/>
          </p:cNvSpPr>
          <p:nvPr>
            <p:ph type="title"/>
          </p:nvPr>
        </p:nvSpPr>
        <p:spPr/>
        <p:txBody>
          <a:bodyPr>
            <a:normAutofit/>
          </a:bodyPr>
          <a:lstStyle/>
          <a:p>
            <a:r>
              <a:rPr lang="en-US" sz="3700" dirty="0" smtClean="0"/>
              <a:t>Summary</a:t>
            </a:r>
            <a:endParaRPr lang="en-US" sz="3700" dirty="0"/>
          </a:p>
        </p:txBody>
      </p:sp>
      <p:sp>
        <p:nvSpPr>
          <p:cNvPr id="4" name="Footer Placeholder 3"/>
          <p:cNvSpPr>
            <a:spLocks noGrp="1"/>
          </p:cNvSpPr>
          <p:nvPr>
            <p:ph type="ftr" sz="quarter" idx="11"/>
          </p:nvPr>
        </p:nvSpPr>
        <p:spPr>
          <a:xfrm>
            <a:off x="179513" y="6407944"/>
            <a:ext cx="3312368" cy="365125"/>
          </a:xfrm>
        </p:spPr>
        <p:txBody>
          <a:bodyPr/>
          <a:lstStyle/>
          <a:p>
            <a:pPr algn="l"/>
            <a:r>
              <a:rPr lang="en-US" dirty="0" smtClean="0"/>
              <a:t>©Carr Management Consultants 2011</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576" y="2780928"/>
            <a:ext cx="7772400" cy="801434"/>
          </a:xfrm>
        </p:spPr>
        <p:txBody>
          <a:bodyPr>
            <a:normAutofit fontScale="90000"/>
          </a:bodyPr>
          <a:lstStyle/>
          <a:p>
            <a:r>
              <a:rPr lang="en-US" sz="3200" dirty="0" smtClean="0"/>
              <a:t/>
            </a:r>
            <a:br>
              <a:rPr lang="en-US" sz="3200" dirty="0" smtClean="0"/>
            </a:br>
            <a:r>
              <a:rPr lang="en-US" sz="3200" dirty="0" smtClean="0"/>
              <a:t>Yes-A Business Plan Really Is Necessary </a:t>
            </a:r>
            <a:r>
              <a:rPr lang="en-US" sz="3200" dirty="0" smtClean="0"/>
              <a:t>!</a:t>
            </a:r>
            <a:endParaRPr lang="en-US" sz="3200" dirty="0"/>
          </a:p>
        </p:txBody>
      </p:sp>
      <p:sp>
        <p:nvSpPr>
          <p:cNvPr id="3" name="Subtitle 2"/>
          <p:cNvSpPr>
            <a:spLocks noGrp="1"/>
          </p:cNvSpPr>
          <p:nvPr>
            <p:ph type="subTitle" idx="1"/>
          </p:nvPr>
        </p:nvSpPr>
        <p:spPr/>
        <p:txBody>
          <a:bodyPr>
            <a:normAutofit/>
          </a:bodyPr>
          <a:lstStyle/>
          <a:p>
            <a:endParaRPr lang="en-US" dirty="0" smtClean="0"/>
          </a:p>
          <a:p>
            <a:endParaRPr lang="en-US" dirty="0" smtClean="0"/>
          </a:p>
        </p:txBody>
      </p:sp>
      <p:pic>
        <p:nvPicPr>
          <p:cNvPr id="4" name="Picture 3" descr="carr_logo_425C.PNG"/>
          <p:cNvPicPr>
            <a:picLocks noChangeAspect="1"/>
          </p:cNvPicPr>
          <p:nvPr/>
        </p:nvPicPr>
        <p:blipFill>
          <a:blip r:embed="rId3" cstate="print"/>
          <a:stretch>
            <a:fillRect/>
          </a:stretch>
        </p:blipFill>
        <p:spPr>
          <a:xfrm>
            <a:off x="7499734" y="188641"/>
            <a:ext cx="1194655" cy="864095"/>
          </a:xfrm>
          <a:prstGeom prst="rect">
            <a:avLst/>
          </a:prstGeom>
        </p:spPr>
      </p:pic>
      <p:sp>
        <p:nvSpPr>
          <p:cNvPr id="5" name="Footer Placeholder 4"/>
          <p:cNvSpPr>
            <a:spLocks noGrp="1"/>
          </p:cNvSpPr>
          <p:nvPr>
            <p:ph type="ftr" sz="quarter" idx="11"/>
          </p:nvPr>
        </p:nvSpPr>
        <p:spPr>
          <a:xfrm>
            <a:off x="251521" y="6407944"/>
            <a:ext cx="3240360" cy="365125"/>
          </a:xfrm>
        </p:spPr>
        <p:txBody>
          <a:bodyPr/>
          <a:lstStyle/>
          <a:p>
            <a:pPr algn="l"/>
            <a:r>
              <a:rPr lang="en-US" dirty="0" smtClean="0"/>
              <a:t>©Carr Management Consultants 2011</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2132856"/>
            <a:ext cx="7772400" cy="945450"/>
          </a:xfrm>
        </p:spPr>
        <p:txBody>
          <a:bodyPr>
            <a:normAutofit/>
          </a:bodyPr>
          <a:lstStyle/>
          <a:p>
            <a:r>
              <a:rPr lang="en-US" sz="3700" dirty="0" smtClean="0"/>
              <a:t>Thank You For Your Time</a:t>
            </a:r>
            <a:endParaRPr lang="en-US" sz="3700" dirty="0"/>
          </a:p>
        </p:txBody>
      </p:sp>
      <p:sp>
        <p:nvSpPr>
          <p:cNvPr id="3" name="Subtitle 2"/>
          <p:cNvSpPr>
            <a:spLocks noGrp="1"/>
          </p:cNvSpPr>
          <p:nvPr>
            <p:ph type="subTitle" idx="1"/>
          </p:nvPr>
        </p:nvSpPr>
        <p:spPr/>
        <p:txBody>
          <a:bodyPr/>
          <a:lstStyle/>
          <a:p>
            <a:endParaRPr lang="en-US" dirty="0" smtClean="0"/>
          </a:p>
          <a:p>
            <a:r>
              <a:rPr lang="en-US" dirty="0" smtClean="0"/>
              <a:t>www.carr-consultants.co.uk</a:t>
            </a:r>
            <a:endParaRPr lang="en-US" dirty="0"/>
          </a:p>
        </p:txBody>
      </p:sp>
      <p:pic>
        <p:nvPicPr>
          <p:cNvPr id="4" name="Picture 3" descr="carr_logo_425C.PNG"/>
          <p:cNvPicPr>
            <a:picLocks noChangeAspect="1"/>
          </p:cNvPicPr>
          <p:nvPr/>
        </p:nvPicPr>
        <p:blipFill>
          <a:blip r:embed="rId3" cstate="print"/>
          <a:stretch>
            <a:fillRect/>
          </a:stretch>
        </p:blipFill>
        <p:spPr>
          <a:xfrm>
            <a:off x="7499734" y="188641"/>
            <a:ext cx="1194655" cy="864095"/>
          </a:xfrm>
          <a:prstGeom prst="rect">
            <a:avLst/>
          </a:prstGeom>
        </p:spPr>
      </p:pic>
      <p:sp>
        <p:nvSpPr>
          <p:cNvPr id="5" name="Footer Placeholder 4"/>
          <p:cNvSpPr>
            <a:spLocks noGrp="1"/>
          </p:cNvSpPr>
          <p:nvPr>
            <p:ph type="ftr" sz="quarter" idx="11"/>
          </p:nvPr>
        </p:nvSpPr>
        <p:spPr>
          <a:xfrm>
            <a:off x="179513" y="6407944"/>
            <a:ext cx="3312368" cy="365125"/>
          </a:xfrm>
        </p:spPr>
        <p:txBody>
          <a:bodyPr/>
          <a:lstStyle/>
          <a:p>
            <a:pPr algn="l"/>
            <a:r>
              <a:rPr lang="en-US" dirty="0" smtClean="0"/>
              <a:t>©Carr Management Consultants 2011</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mpOrienPres">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CD702CF6-005D-4DBD-A97B-F0C8A1B2B0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EmpOrienPres</Template>
  <TotalTime>0</TotalTime>
  <Words>690</Words>
  <Application>Microsoft Office PowerPoint</Application>
  <PresentationFormat>On-screen Show (4:3)</PresentationFormat>
  <Paragraphs>182</Paragraphs>
  <Slides>18</Slides>
  <Notes>16</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EmpOrienPres</vt:lpstr>
      <vt:lpstr>Welcome!</vt:lpstr>
      <vt:lpstr>Is a Business Plan Really Necessary?</vt:lpstr>
      <vt:lpstr>Topics For Discussion</vt:lpstr>
      <vt:lpstr>What Do You Mean By Strategy?</vt:lpstr>
      <vt:lpstr>Business Plan Content </vt:lpstr>
      <vt:lpstr>Notable Examples Of Strategy </vt:lpstr>
      <vt:lpstr>Notable Examples Of Strategy </vt:lpstr>
      <vt:lpstr>Notable Examples Of Strategy </vt:lpstr>
      <vt:lpstr>Notable Examples Of Strategy </vt:lpstr>
      <vt:lpstr>How Should You Be Planning?</vt:lpstr>
      <vt:lpstr>Cluster Modelling</vt:lpstr>
      <vt:lpstr>Portfolio Management</vt:lpstr>
      <vt:lpstr>Profit Improvement</vt:lpstr>
      <vt:lpstr>Value Analysis/Engineering</vt:lpstr>
      <vt:lpstr>Today is Thursday – what are the actions?</vt:lpstr>
      <vt:lpstr>Summary</vt:lpstr>
      <vt:lpstr> Yes-A Business Plan Really Is Necessary !</vt:lpstr>
      <vt:lpstr>Thank You For Your Time</vt:lpstr>
    </vt:vector>
  </TitlesOfParts>
  <Manager/>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2011-09-14T19:10:43Z</dcterms:created>
  <dcterms:modified xsi:type="dcterms:W3CDTF">2011-09-17T11:17:37Z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TC102202129990</vt:lpwstr>
  </property>
</Properties>
</file>